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9" r:id="rId4"/>
    <p:sldId id="270" r:id="rId5"/>
    <p:sldId id="271" r:id="rId6"/>
    <p:sldId id="258" r:id="rId7"/>
    <p:sldId id="259" r:id="rId8"/>
    <p:sldId id="257" r:id="rId9"/>
    <p:sldId id="268" r:id="rId10"/>
    <p:sldId id="276" r:id="rId11"/>
    <p:sldId id="272" r:id="rId12"/>
    <p:sldId id="273" r:id="rId13"/>
    <p:sldId id="279" r:id="rId14"/>
    <p:sldId id="274" r:id="rId15"/>
    <p:sldId id="275" r:id="rId16"/>
    <p:sldId id="278" r:id="rId17"/>
    <p:sldId id="277" r:id="rId18"/>
    <p:sldId id="281" r:id="rId19"/>
    <p:sldId id="260" r:id="rId20"/>
    <p:sldId id="267" r:id="rId21"/>
    <p:sldId id="265" r:id="rId22"/>
    <p:sldId id="280" r:id="rId23"/>
    <p:sldId id="285" r:id="rId24"/>
    <p:sldId id="284" r:id="rId25"/>
    <p:sldId id="283" r:id="rId26"/>
    <p:sldId id="261" r:id="rId27"/>
    <p:sldId id="262" r:id="rId28"/>
    <p:sldId id="282" r:id="rId29"/>
    <p:sldId id="286" r:id="rId30"/>
    <p:sldId id="26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962" autoAdjust="0"/>
  </p:normalViewPr>
  <p:slideViewPr>
    <p:cSldViewPr snapToGrid="0">
      <p:cViewPr varScale="1">
        <p:scale>
          <a:sx n="81" d="100"/>
          <a:sy n="81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7C03-D24E-4EDC-925A-816DEBDD9878}" type="datetimeFigureOut">
              <a:rPr lang="en-IN" smtClean="0"/>
              <a:t>22-05-2020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8ECB-EB55-4D6F-9624-D899512A7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851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7C03-D24E-4EDC-925A-816DEBDD9878}" type="datetimeFigureOut">
              <a:rPr lang="en-IN" smtClean="0"/>
              <a:t>22-05-2020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8ECB-EB55-4D6F-9624-D899512A7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44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7C03-D24E-4EDC-925A-816DEBDD9878}" type="datetimeFigureOut">
              <a:rPr lang="en-IN" smtClean="0"/>
              <a:t>22-05-2020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8ECB-EB55-4D6F-9624-D899512A7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05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7C03-D24E-4EDC-925A-816DEBDD9878}" type="datetimeFigureOut">
              <a:rPr lang="en-IN" smtClean="0"/>
              <a:t>22-05-2020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8ECB-EB55-4D6F-9624-D899512A7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80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7C03-D24E-4EDC-925A-816DEBDD9878}" type="datetimeFigureOut">
              <a:rPr lang="en-IN" smtClean="0"/>
              <a:t>22-05-2020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8ECB-EB55-4D6F-9624-D899512A7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580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7C03-D24E-4EDC-925A-816DEBDD9878}" type="datetimeFigureOut">
              <a:rPr lang="en-IN" smtClean="0"/>
              <a:t>22-05-2020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8ECB-EB55-4D6F-9624-D899512A7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127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7C03-D24E-4EDC-925A-816DEBDD9878}" type="datetimeFigureOut">
              <a:rPr lang="en-IN" smtClean="0"/>
              <a:t>22-05-2020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8ECB-EB55-4D6F-9624-D899512A7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81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7C03-D24E-4EDC-925A-816DEBDD9878}" type="datetimeFigureOut">
              <a:rPr lang="en-IN" smtClean="0"/>
              <a:t>22-05-2020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8ECB-EB55-4D6F-9624-D899512A7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50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7C03-D24E-4EDC-925A-816DEBDD9878}" type="datetimeFigureOut">
              <a:rPr lang="en-IN" smtClean="0"/>
              <a:t>22-05-2020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8ECB-EB55-4D6F-9624-D899512A7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66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7C03-D24E-4EDC-925A-816DEBDD9878}" type="datetimeFigureOut">
              <a:rPr lang="en-IN" smtClean="0"/>
              <a:t>22-05-2020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8ECB-EB55-4D6F-9624-D899512A7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138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7C03-D24E-4EDC-925A-816DEBDD9878}" type="datetimeFigureOut">
              <a:rPr lang="en-IN" smtClean="0"/>
              <a:t>22-05-2020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F8ECB-EB55-4D6F-9624-D899512A7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240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B7C03-D24E-4EDC-925A-816DEBDD9878}" type="datetimeFigureOut">
              <a:rPr lang="en-IN" smtClean="0"/>
              <a:t>22-05-2020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F8ECB-EB55-4D6F-9624-D899512A70A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98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95039" y="925175"/>
            <a:ext cx="8245782" cy="43396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Politician </a:t>
            </a:r>
            <a:br>
              <a:rPr lang="en-US" sz="13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138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Rating App</a:t>
            </a:r>
            <a:endParaRPr lang="en-US" sz="13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474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44450" y="822818"/>
            <a:ext cx="5438877" cy="93715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Project Division</a:t>
            </a:r>
            <a:endParaRPr lang="en-IN" sz="54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85172" y="2817236"/>
            <a:ext cx="2413262" cy="1246501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 smtClean="0">
                <a:ln/>
                <a:solidFill>
                  <a:schemeClr val="accent3"/>
                </a:solidFill>
              </a:rPr>
              <a:t>Frontend</a:t>
            </a:r>
          </a:p>
          <a:p>
            <a:pPr marL="0" indent="0" algn="ctr">
              <a:buNone/>
            </a:pPr>
            <a:r>
              <a:rPr lang="en-IN" sz="2000" b="1" dirty="0" smtClean="0">
                <a:ln/>
                <a:solidFill>
                  <a:schemeClr val="accent3"/>
                </a:solidFill>
              </a:rPr>
              <a:t>Designing UI using Android</a:t>
            </a:r>
            <a:endParaRPr lang="en-IN" sz="2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8" name="Left-Right Arrow 7"/>
          <p:cNvSpPr/>
          <p:nvPr/>
        </p:nvSpPr>
        <p:spPr>
          <a:xfrm>
            <a:off x="4861613" y="3026004"/>
            <a:ext cx="2290713" cy="79185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11314" y="2695472"/>
            <a:ext cx="2413262" cy="1490027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 smtClean="0">
                <a:ln/>
                <a:solidFill>
                  <a:schemeClr val="accent3"/>
                </a:solidFill>
              </a:rPr>
              <a:t>Backend</a:t>
            </a:r>
          </a:p>
          <a:p>
            <a:pPr marL="0" indent="0" algn="ctr">
              <a:buNone/>
            </a:pPr>
            <a:r>
              <a:rPr lang="en-IN" sz="2000" b="1" dirty="0" smtClean="0">
                <a:ln/>
                <a:solidFill>
                  <a:schemeClr val="accent3"/>
                </a:solidFill>
              </a:rPr>
              <a:t>Running algorithm for sentimental analysis</a:t>
            </a:r>
            <a:endParaRPr lang="en-IN" sz="20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0" name="Picture 2" descr="US regulators probe Google's Android: repo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649" y="3985375"/>
            <a:ext cx="2272307" cy="170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AWS Architecture Icons | Cloud Astrona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004" y="4992430"/>
            <a:ext cx="1601739" cy="160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666268" y="3985375"/>
            <a:ext cx="2677212" cy="1323487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b="1" dirty="0" smtClean="0">
                <a:ln/>
                <a:solidFill>
                  <a:schemeClr val="accent3"/>
                </a:solidFill>
              </a:rPr>
              <a:t>Bridge</a:t>
            </a:r>
          </a:p>
          <a:p>
            <a:pPr marL="0" indent="0" algn="ctr">
              <a:buNone/>
            </a:pPr>
            <a:r>
              <a:rPr lang="en-IN" sz="2000" b="1" dirty="0" smtClean="0">
                <a:ln/>
                <a:solidFill>
                  <a:schemeClr val="accent3"/>
                </a:solidFill>
              </a:rPr>
              <a:t>AWS</a:t>
            </a:r>
            <a:br>
              <a:rPr lang="en-IN" sz="2000" b="1" dirty="0" smtClean="0">
                <a:ln/>
                <a:solidFill>
                  <a:schemeClr val="accent3"/>
                </a:solidFill>
              </a:rPr>
            </a:br>
            <a:r>
              <a:rPr lang="en-IN" sz="2000" b="1" dirty="0" smtClean="0">
                <a:ln/>
                <a:solidFill>
                  <a:schemeClr val="accent3"/>
                </a:solidFill>
              </a:rPr>
              <a:t>(Amazon Web </a:t>
            </a:r>
            <a:r>
              <a:rPr lang="en-IN" sz="2000" b="1" dirty="0" err="1" smtClean="0">
                <a:ln/>
                <a:solidFill>
                  <a:schemeClr val="accent3"/>
                </a:solidFill>
              </a:rPr>
              <a:t>Servies</a:t>
            </a:r>
            <a:r>
              <a:rPr lang="en-IN" sz="2000" b="1" dirty="0" smtClean="0">
                <a:ln/>
                <a:solidFill>
                  <a:schemeClr val="accent3"/>
                </a:solidFill>
              </a:rPr>
              <a:t>)</a:t>
            </a:r>
            <a:endParaRPr lang="en-IN" sz="20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9218" name="Picture 2" descr="Python Icons - Download 15 Free Python icons he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340" y="4185499"/>
            <a:ext cx="1501209" cy="15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60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707854" y="633953"/>
            <a:ext cx="5782733" cy="66950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Sentimental Analysis</a:t>
            </a:r>
            <a:endParaRPr lang="en-IN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17133" y="1938231"/>
            <a:ext cx="3115734" cy="669501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Naïve Bayes Classifier</a:t>
            </a:r>
            <a:endParaRPr lang="en-IN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38184" y="1934539"/>
            <a:ext cx="3970867" cy="669501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Recurrent Neural Network</a:t>
            </a: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78933" y="3352800"/>
            <a:ext cx="6324600" cy="2729336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b="1" dirty="0">
              <a:ln/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09396" y="2760131"/>
            <a:ext cx="5100731" cy="3057778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>
                <a:ln/>
                <a:solidFill>
                  <a:schemeClr val="accent3"/>
                </a:solidFill>
              </a:rPr>
              <a:t>A complex algorithm based on LSTM architecture</a:t>
            </a:r>
          </a:p>
          <a:p>
            <a:r>
              <a:rPr lang="en-IN" sz="1800" b="1" dirty="0" smtClean="0">
                <a:ln/>
                <a:solidFill>
                  <a:schemeClr val="accent3"/>
                </a:solidFill>
              </a:rPr>
              <a:t>RNN understands each words based on the understanding of previous word</a:t>
            </a:r>
          </a:p>
          <a:p>
            <a:r>
              <a:rPr lang="en-IN" sz="1800" b="1" dirty="0" smtClean="0">
                <a:ln/>
                <a:solidFill>
                  <a:schemeClr val="accent3"/>
                </a:solidFill>
              </a:rPr>
              <a:t>Eg : Even though it rained badly, the yield was                 	good </a:t>
            </a:r>
          </a:p>
          <a:p>
            <a:pPr marL="0" indent="0">
              <a:buNone/>
            </a:pPr>
            <a:r>
              <a:rPr lang="en-IN" sz="1800" b="1" dirty="0">
                <a:ln/>
                <a:solidFill>
                  <a:schemeClr val="accent3"/>
                </a:solidFill>
              </a:rPr>
              <a:t> </a:t>
            </a:r>
            <a:r>
              <a:rPr lang="en-IN" sz="1800" b="1" dirty="0" smtClean="0">
                <a:ln/>
                <a:solidFill>
                  <a:schemeClr val="accent3"/>
                </a:solidFill>
              </a:rPr>
              <a:t>      RNN remembers the context before , and then   	analyses the other statement.</a:t>
            </a:r>
            <a:br>
              <a:rPr lang="en-IN" sz="1800" b="1" dirty="0" smtClean="0">
                <a:ln/>
                <a:solidFill>
                  <a:schemeClr val="accent3"/>
                </a:solidFill>
              </a:rPr>
            </a:br>
            <a:endParaRPr lang="en-IN" sz="1800" b="1" dirty="0">
              <a:ln/>
              <a:solidFill>
                <a:schemeClr val="accent3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83166" y="2760131"/>
            <a:ext cx="5088468" cy="3057778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>
                <a:ln/>
                <a:solidFill>
                  <a:schemeClr val="accent3"/>
                </a:solidFill>
              </a:rPr>
              <a:t>A simple algorithm which categorises tweets into positive / negative / neutral.</a:t>
            </a:r>
          </a:p>
          <a:p>
            <a:r>
              <a:rPr lang="en-IN" sz="1800" b="1" dirty="0" smtClean="0">
                <a:ln/>
                <a:solidFill>
                  <a:schemeClr val="accent3"/>
                </a:solidFill>
              </a:rPr>
              <a:t>Extracts feature vectors from training set and based on those vectors, analyses the input.</a:t>
            </a:r>
          </a:p>
          <a:p>
            <a:r>
              <a:rPr lang="en-IN" sz="1800" b="1" dirty="0" smtClean="0">
                <a:ln/>
                <a:solidFill>
                  <a:schemeClr val="accent3"/>
                </a:solidFill>
              </a:rPr>
              <a:t>Eg : Ram is good at volleyball .</a:t>
            </a:r>
            <a:br>
              <a:rPr lang="en-IN" sz="1800" b="1" dirty="0" smtClean="0">
                <a:ln/>
                <a:solidFill>
                  <a:schemeClr val="accent3"/>
                </a:solidFill>
              </a:rPr>
            </a:br>
            <a:r>
              <a:rPr lang="en-IN" sz="1800" b="1" dirty="0" smtClean="0">
                <a:ln/>
                <a:solidFill>
                  <a:schemeClr val="accent3"/>
                </a:solidFill>
              </a:rPr>
              <a:t>        (good is taken as positive feature)</a:t>
            </a:r>
            <a:br>
              <a:rPr lang="en-IN" sz="1800" b="1" dirty="0" smtClean="0">
                <a:ln/>
                <a:solidFill>
                  <a:schemeClr val="accent3"/>
                </a:solidFill>
              </a:rPr>
            </a:br>
            <a:r>
              <a:rPr lang="en-IN" sz="1800" b="1" dirty="0" smtClean="0">
                <a:ln/>
                <a:solidFill>
                  <a:schemeClr val="accent3"/>
                </a:solidFill>
              </a:rPr>
              <a:t>       </a:t>
            </a:r>
          </a:p>
          <a:p>
            <a:pPr marL="0" indent="0">
              <a:buNone/>
            </a:pPr>
            <a:r>
              <a:rPr lang="en-IN" sz="1800" b="1" dirty="0" smtClean="0">
                <a:ln/>
                <a:solidFill>
                  <a:schemeClr val="accent3"/>
                </a:solidFill>
              </a:rPr>
              <a:t>           It rained badly today.</a:t>
            </a:r>
            <a:br>
              <a:rPr lang="en-IN" sz="1800" b="1" dirty="0" smtClean="0">
                <a:ln/>
                <a:solidFill>
                  <a:schemeClr val="accent3"/>
                </a:solidFill>
              </a:rPr>
            </a:br>
            <a:r>
              <a:rPr lang="en-IN" sz="1800" b="1" dirty="0" smtClean="0">
                <a:ln/>
                <a:solidFill>
                  <a:schemeClr val="accent3"/>
                </a:solidFill>
              </a:rPr>
              <a:t>            (badly is taken as negative feature)</a:t>
            </a:r>
          </a:p>
          <a:p>
            <a:pPr marL="0" indent="0">
              <a:buNone/>
            </a:pPr>
            <a:endParaRPr lang="en-IN" sz="1800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76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589867" y="685165"/>
            <a:ext cx="5782733" cy="66950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Naïve Bayes Classifier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3165" y="1791093"/>
            <a:ext cx="10397025" cy="4411744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n/>
                <a:solidFill>
                  <a:schemeClr val="accent3"/>
                </a:solidFill>
              </a:rPr>
              <a:t>Based on Bayes </a:t>
            </a:r>
            <a:r>
              <a:rPr lang="en-IN" b="1" dirty="0" err="1" smtClean="0">
                <a:ln/>
                <a:solidFill>
                  <a:schemeClr val="accent3"/>
                </a:solidFill>
              </a:rPr>
              <a:t>Theoram</a:t>
            </a:r>
            <a:endParaRPr lang="en-IN" b="1" dirty="0" smtClean="0">
              <a:ln/>
              <a:solidFill>
                <a:schemeClr val="accent3"/>
              </a:solidFill>
            </a:endParaRP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Works on conditional probability</a:t>
            </a:r>
          </a:p>
          <a:p>
            <a:pPr marL="0" indent="0">
              <a:buNone/>
            </a:pPr>
            <a:endParaRPr lang="en-IN" b="1" dirty="0" smtClean="0">
              <a:ln/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IN" b="1" dirty="0" smtClean="0">
                <a:ln/>
                <a:solidFill>
                  <a:schemeClr val="accent3"/>
                </a:solidFill>
              </a:rPr>
              <a:t>where,</a:t>
            </a:r>
          </a:p>
          <a:p>
            <a:r>
              <a:rPr lang="en-US" sz="2000" b="1" dirty="0" smtClean="0">
                <a:ln/>
                <a:solidFill>
                  <a:schemeClr val="accent3"/>
                </a:solidFill>
              </a:rPr>
              <a:t>P(H</a:t>
            </a:r>
            <a:r>
              <a:rPr lang="en-US" sz="2000" b="1" dirty="0">
                <a:ln/>
                <a:solidFill>
                  <a:schemeClr val="accent3"/>
                </a:solidFill>
              </a:rPr>
              <a:t>) is the probability of hypothesis H being true. This is known as the prior probability.</a:t>
            </a:r>
          </a:p>
          <a:p>
            <a:r>
              <a:rPr lang="en-US" sz="2000" b="1" dirty="0">
                <a:ln/>
                <a:solidFill>
                  <a:schemeClr val="accent3"/>
                </a:solidFill>
              </a:rPr>
              <a:t>P(E) is the probability of the evidence(regardless of the hypothesis).</a:t>
            </a:r>
          </a:p>
          <a:p>
            <a:r>
              <a:rPr lang="en-US" sz="2000" b="1" dirty="0">
                <a:ln/>
                <a:solidFill>
                  <a:schemeClr val="accent3"/>
                </a:solidFill>
              </a:rPr>
              <a:t>P(E|H) is the probability of the evidence given that hypothesis is true.</a:t>
            </a:r>
          </a:p>
          <a:p>
            <a:r>
              <a:rPr lang="en-US" sz="2000" b="1" dirty="0">
                <a:ln/>
                <a:solidFill>
                  <a:schemeClr val="accent3"/>
                </a:solidFill>
              </a:rPr>
              <a:t>P(H|E) is the probability of the hypothesis given that the evidence is there.</a:t>
            </a:r>
          </a:p>
          <a:p>
            <a:pPr marL="0" indent="0">
              <a:buNone/>
            </a:pPr>
            <a:endParaRPr lang="en-IN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026" name="Picture 2" descr="\textrm{P(H \textbar E) = }  \frac{\textrm{ P(E \textbar H) * P(H)}} {\textrm{P(E)}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920" y="2919247"/>
            <a:ext cx="2681894" cy="40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77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34823" y="656884"/>
            <a:ext cx="2792079" cy="66950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Advantages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3165" y="1480008"/>
            <a:ext cx="10397025" cy="2121031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n/>
                <a:solidFill>
                  <a:schemeClr val="accent3"/>
                </a:solidFill>
              </a:rPr>
              <a:t>Works a lot faster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Since it works on independent predictions, for some cases, it holds good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Easy to implement</a:t>
            </a:r>
          </a:p>
          <a:p>
            <a:pPr marL="0" indent="0">
              <a:buNone/>
            </a:pPr>
            <a:endParaRPr lang="en-IN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34823" y="3835288"/>
            <a:ext cx="3440300" cy="66950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Disadvantages</a:t>
            </a:r>
            <a:endParaRPr lang="en-IN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83165" y="4658412"/>
            <a:ext cx="10397025" cy="1780095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n/>
                <a:solidFill>
                  <a:schemeClr val="accent3"/>
                </a:solidFill>
              </a:rPr>
              <a:t>Assumption </a:t>
            </a:r>
            <a:r>
              <a:rPr lang="en-IN" b="1" dirty="0">
                <a:ln/>
                <a:solidFill>
                  <a:schemeClr val="accent3"/>
                </a:solidFill>
              </a:rPr>
              <a:t>of independent </a:t>
            </a:r>
            <a:r>
              <a:rPr lang="en-IN" b="1" dirty="0" smtClean="0">
                <a:ln/>
                <a:solidFill>
                  <a:schemeClr val="accent3"/>
                </a:solidFill>
              </a:rPr>
              <a:t>predictors produce less accurate results in many cases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If a new categorical feature is found in test dataset, it assigns 0 probability to the feature and is unable to make a prediction</a:t>
            </a:r>
          </a:p>
        </p:txBody>
      </p:sp>
    </p:spTree>
    <p:extLst>
      <p:ext uri="{BB962C8B-B14F-4D97-AF65-F5344CB8AC3E}">
        <p14:creationId xmlns:p14="http://schemas.microsoft.com/office/powerpoint/2010/main" val="271944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69443" y="685165"/>
            <a:ext cx="6403157" cy="66950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Recurrent Neural Network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3166" y="1791092"/>
            <a:ext cx="7041082" cy="1885361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n/>
                <a:solidFill>
                  <a:schemeClr val="accent3"/>
                </a:solidFill>
              </a:rPr>
              <a:t>RNNs </a:t>
            </a:r>
            <a:r>
              <a:rPr lang="en-US" b="1" dirty="0">
                <a:ln/>
                <a:solidFill>
                  <a:schemeClr val="accent3"/>
                </a:solidFill>
              </a:rPr>
              <a:t>can learn to use the past information</a:t>
            </a:r>
            <a:r>
              <a:rPr lang="en-US" b="1" dirty="0" smtClean="0">
                <a:ln/>
                <a:solidFill>
                  <a:schemeClr val="accent3"/>
                </a:solidFill>
              </a:rPr>
              <a:t>.</a:t>
            </a:r>
          </a:p>
          <a:p>
            <a:r>
              <a:rPr lang="en-US" b="1" dirty="0" smtClean="0">
                <a:ln/>
                <a:solidFill>
                  <a:schemeClr val="accent3"/>
                </a:solidFill>
              </a:rPr>
              <a:t>But if the nodes increase, the information usually fades away</a:t>
            </a:r>
          </a:p>
          <a:p>
            <a:r>
              <a:rPr lang="en-US" b="1" dirty="0" smtClean="0">
                <a:ln/>
                <a:solidFill>
                  <a:schemeClr val="accent3"/>
                </a:solidFill>
              </a:rPr>
              <a:t>Repeating module has a </a:t>
            </a:r>
            <a:r>
              <a:rPr lang="en-US" b="1" dirty="0" err="1" smtClean="0">
                <a:ln/>
                <a:solidFill>
                  <a:schemeClr val="accent3"/>
                </a:solidFill>
              </a:rPr>
              <a:t>tanh</a:t>
            </a:r>
            <a:r>
              <a:rPr lang="en-US" b="1" dirty="0" smtClean="0">
                <a:ln/>
                <a:solidFill>
                  <a:schemeClr val="accent3"/>
                </a:solidFill>
              </a:rPr>
              <a:t> structure</a:t>
            </a:r>
          </a:p>
          <a:p>
            <a:endParaRPr lang="en-US" b="1" dirty="0" smtClean="0">
              <a:ln/>
              <a:solidFill>
                <a:schemeClr val="accent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298" y="1555459"/>
            <a:ext cx="2710511" cy="18004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290" y="3792370"/>
            <a:ext cx="7712108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69443" y="685165"/>
            <a:ext cx="6403157" cy="66950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Long Short Term Memory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3166" y="1791093"/>
            <a:ext cx="10283902" cy="1904214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ln/>
                <a:solidFill>
                  <a:schemeClr val="accent3"/>
                </a:solidFill>
              </a:rPr>
              <a:t>Special </a:t>
            </a:r>
            <a:r>
              <a:rPr lang="en-US" b="1" dirty="0">
                <a:ln/>
                <a:solidFill>
                  <a:schemeClr val="accent3"/>
                </a:solidFill>
              </a:rPr>
              <a:t>kind of RNN, capable of learning long-term dependencies</a:t>
            </a:r>
            <a:r>
              <a:rPr lang="en-US" b="1" dirty="0" smtClean="0">
                <a:ln/>
                <a:solidFill>
                  <a:schemeClr val="accent3"/>
                </a:solidFill>
              </a:rPr>
              <a:t>.</a:t>
            </a:r>
          </a:p>
          <a:p>
            <a:r>
              <a:rPr lang="en-US" b="1" dirty="0" smtClean="0">
                <a:ln/>
                <a:solidFill>
                  <a:schemeClr val="accent3"/>
                </a:solidFill>
              </a:rPr>
              <a:t>Remember </a:t>
            </a:r>
            <a:r>
              <a:rPr lang="en-US" b="1" dirty="0">
                <a:ln/>
                <a:solidFill>
                  <a:schemeClr val="accent3"/>
                </a:solidFill>
              </a:rPr>
              <a:t>information for long periods of </a:t>
            </a:r>
            <a:r>
              <a:rPr lang="en-US" b="1" dirty="0" smtClean="0">
                <a:ln/>
                <a:solidFill>
                  <a:schemeClr val="accent3"/>
                </a:solidFill>
              </a:rPr>
              <a:t>time easily</a:t>
            </a:r>
            <a:endParaRPr lang="en-US" b="1" dirty="0">
              <a:ln/>
              <a:solidFill>
                <a:schemeClr val="accent3"/>
              </a:solidFill>
            </a:endParaRPr>
          </a:p>
          <a:p>
            <a:r>
              <a:rPr lang="en-US" b="1" dirty="0">
                <a:ln/>
                <a:solidFill>
                  <a:schemeClr val="accent3"/>
                </a:solidFill>
              </a:rPr>
              <a:t>Repeating module has a different structure, with 4 different neural network </a:t>
            </a:r>
            <a:r>
              <a:rPr lang="en-US" b="1" dirty="0" smtClean="0">
                <a:ln/>
                <a:solidFill>
                  <a:schemeClr val="accent3"/>
                </a:solidFill>
              </a:rPr>
              <a:t>layers</a:t>
            </a: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15" y="3817856"/>
            <a:ext cx="7338696" cy="27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9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34823" y="930261"/>
            <a:ext cx="2792079" cy="66950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Advantages</a:t>
            </a: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83165" y="1753386"/>
            <a:ext cx="10397025" cy="1234912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n/>
                <a:solidFill>
                  <a:schemeClr val="accent3"/>
                </a:solidFill>
              </a:rPr>
              <a:t>Easily remembers previous context through long term memory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Hence more accurate results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34823" y="3266288"/>
            <a:ext cx="3450132" cy="66950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Disadvantages</a:t>
            </a:r>
            <a:endParaRPr lang="en-IN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83165" y="4089412"/>
            <a:ext cx="10397025" cy="1921497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n/>
                <a:solidFill>
                  <a:schemeClr val="accent3"/>
                </a:solidFill>
              </a:rPr>
              <a:t>Sometimes it faces vanishing gradient problem, which is a drawback of RNN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Because of complex functions involved, it takes more time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Difficult to implement</a:t>
            </a:r>
          </a:p>
          <a:p>
            <a:endParaRPr lang="en-IN" b="1" dirty="0" smtClean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64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50143" y="999675"/>
            <a:ext cx="6845710" cy="66950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Why Android Frontend ?</a:t>
            </a:r>
            <a:endParaRPr lang="en-IN" b="1" dirty="0"/>
          </a:p>
        </p:txBody>
      </p:sp>
      <p:pic>
        <p:nvPicPr>
          <p:cNvPr id="6146" name="Picture 2" descr="US regulators probe Google's Android: repo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852" y="261172"/>
            <a:ext cx="2862007" cy="214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/>
          <p:cNvSpPr txBox="1">
            <a:spLocks/>
          </p:cNvSpPr>
          <p:nvPr/>
        </p:nvSpPr>
        <p:spPr>
          <a:xfrm>
            <a:off x="1011544" y="2419054"/>
            <a:ext cx="10515600" cy="3369003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n/>
                <a:solidFill>
                  <a:schemeClr val="accent3"/>
                </a:solidFill>
              </a:rPr>
              <a:t>An app that makes the task of analysing politicians easy.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Easy comparisons and interactive charts available for analysing.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Attractive and user-friendly UI.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Faster Response Time.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Text based analysis is done.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Minimum Android Version – Android 6.0 Marshmallow</a:t>
            </a:r>
          </a:p>
          <a:p>
            <a:endParaRPr lang="en-IN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8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180048" y="5652558"/>
            <a:ext cx="1266452" cy="470760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ln/>
                <a:solidFill>
                  <a:schemeClr val="accent3"/>
                </a:solidFill>
              </a:rPr>
              <a:t>Lambda</a:t>
            </a:r>
            <a:endParaRPr lang="en-IN" sz="2400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093239" y="753034"/>
            <a:ext cx="6403157" cy="1256757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Cloud Computing Platform</a:t>
            </a:r>
            <a:br>
              <a:rPr lang="en-IN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IN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(AWS)</a:t>
            </a:r>
            <a:endParaRPr lang="en-IN" b="1" dirty="0"/>
          </a:p>
        </p:txBody>
      </p:sp>
      <p:pic>
        <p:nvPicPr>
          <p:cNvPr id="2050" name="Picture 2" descr="aws, cognito ic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5"/>
          <a:stretch/>
        </p:blipFill>
        <p:spPr bwMode="auto">
          <a:xfrm>
            <a:off x="4161219" y="4290608"/>
            <a:ext cx="1133599" cy="132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py, deployment, iam, management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1" t="13217" r="28998" b="14054"/>
          <a:stretch/>
        </p:blipFill>
        <p:spPr bwMode="auto">
          <a:xfrm>
            <a:off x="6074031" y="4301629"/>
            <a:ext cx="779294" cy="13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ow to build a serverless NodeJS microservice on AWS Lamb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6" t="8270" r="14271" b="8484"/>
          <a:stretch/>
        </p:blipFill>
        <p:spPr bwMode="auto">
          <a:xfrm>
            <a:off x="2245502" y="4290608"/>
            <a:ext cx="1135544" cy="13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WS Certified Solutions Architect — EC2 – Just Another Dev Blo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9282" r="19067" b="7184"/>
          <a:stretch/>
        </p:blipFill>
        <p:spPr bwMode="auto">
          <a:xfrm>
            <a:off x="7632538" y="4290608"/>
            <a:ext cx="1138346" cy="13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Amazon, content, delivery, s3, storage ic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3" t="14079" r="19432" b="13744"/>
          <a:stretch/>
        </p:blipFill>
        <p:spPr bwMode="auto">
          <a:xfrm>
            <a:off x="9546310" y="4301629"/>
            <a:ext cx="1113868" cy="13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1065621" y="2279124"/>
            <a:ext cx="10515600" cy="1578010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/>
                <a:solidFill>
                  <a:schemeClr val="accent3"/>
                </a:solidFill>
              </a:rPr>
              <a:t>Amazon Web Services offers reliable, scalable, and inexpensive cloud computing services</a:t>
            </a:r>
            <a:r>
              <a:rPr lang="en-US" b="1" dirty="0" smtClean="0">
                <a:ln/>
                <a:solidFill>
                  <a:schemeClr val="accent3"/>
                </a:solidFill>
              </a:rPr>
              <a:t>.</a:t>
            </a:r>
          </a:p>
          <a:p>
            <a:r>
              <a:rPr lang="en-US" b="1" dirty="0" err="1" smtClean="0">
                <a:ln/>
                <a:solidFill>
                  <a:schemeClr val="accent3"/>
                </a:solidFill>
              </a:rPr>
              <a:t>Technolgies</a:t>
            </a:r>
            <a:r>
              <a:rPr lang="en-US" b="1" dirty="0" smtClean="0">
                <a:ln/>
                <a:solidFill>
                  <a:schemeClr val="accent3"/>
                </a:solidFill>
              </a:rPr>
              <a:t> Used :</a:t>
            </a:r>
          </a:p>
          <a:p>
            <a:pPr marL="0" indent="0">
              <a:buNone/>
            </a:pPr>
            <a:endParaRPr lang="en-IN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094792" y="5648137"/>
            <a:ext cx="1266452" cy="470760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err="1" smtClean="0">
                <a:ln/>
                <a:solidFill>
                  <a:schemeClr val="accent3"/>
                </a:solidFill>
              </a:rPr>
              <a:t>Cognito</a:t>
            </a:r>
            <a:endParaRPr lang="en-IN" sz="2400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5830452" y="5652558"/>
            <a:ext cx="1266452" cy="470760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ln/>
                <a:solidFill>
                  <a:schemeClr val="accent3"/>
                </a:solidFill>
              </a:rPr>
              <a:t>IAM</a:t>
            </a:r>
            <a:endParaRPr lang="en-IN" sz="2400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7568485" y="5648137"/>
            <a:ext cx="1266452" cy="470760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ln/>
                <a:solidFill>
                  <a:schemeClr val="accent3"/>
                </a:solidFill>
              </a:rPr>
              <a:t>EC2</a:t>
            </a:r>
            <a:endParaRPr lang="en-IN" sz="2400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9480856" y="5648137"/>
            <a:ext cx="1266452" cy="470760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ln/>
                <a:solidFill>
                  <a:schemeClr val="accent3"/>
                </a:solidFill>
              </a:rPr>
              <a:t>S3</a:t>
            </a:r>
            <a:endParaRPr lang="en-IN" sz="2400" b="1" dirty="0" smtClean="0">
              <a:ln/>
              <a:solidFill>
                <a:schemeClr val="accent3"/>
              </a:solidFill>
            </a:endParaRPr>
          </a:p>
        </p:txBody>
      </p:sp>
      <p:pic>
        <p:nvPicPr>
          <p:cNvPr id="2072" name="Picture 24" descr="AWS Architecture Icons | Cloud Astronau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856" y="483700"/>
            <a:ext cx="1601739" cy="160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01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28" grpId="0"/>
      <p:bldP spid="29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7"/>
          <p:cNvSpPr txBox="1"/>
          <p:nvPr/>
        </p:nvSpPr>
        <p:spPr>
          <a:xfrm>
            <a:off x="1650696" y="1613318"/>
            <a:ext cx="1039495" cy="50609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Android </a:t>
            </a:r>
            <a:br>
              <a: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</a:p>
        </p:txBody>
      </p:sp>
      <p:sp>
        <p:nvSpPr>
          <p:cNvPr id="15" name="Snip Single Corner Rectangle 14"/>
          <p:cNvSpPr/>
          <p:nvPr/>
        </p:nvSpPr>
        <p:spPr>
          <a:xfrm>
            <a:off x="1461385" y="2252872"/>
            <a:ext cx="3381375" cy="1844675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6" name="Text Box 7"/>
          <p:cNvSpPr txBox="1"/>
          <p:nvPr/>
        </p:nvSpPr>
        <p:spPr>
          <a:xfrm>
            <a:off x="2577080" y="2427497"/>
            <a:ext cx="1039495" cy="34798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endParaRPr lang="en-IN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115560" y="2851677"/>
            <a:ext cx="0" cy="27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7"/>
          <p:cNvSpPr txBox="1"/>
          <p:nvPr/>
        </p:nvSpPr>
        <p:spPr>
          <a:xfrm>
            <a:off x="2539615" y="3216167"/>
            <a:ext cx="1076960" cy="66357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Dropdown connected with </a:t>
            </a:r>
            <a:r>
              <a:rPr lang="en-IN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s3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212374" y="3175209"/>
            <a:ext cx="958923" cy="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7"/>
          <p:cNvSpPr txBox="1"/>
          <p:nvPr/>
        </p:nvSpPr>
        <p:spPr>
          <a:xfrm>
            <a:off x="4947535" y="2622442"/>
            <a:ext cx="1549400" cy="506095"/>
          </a:xfrm>
          <a:prstGeom prst="rect">
            <a:avLst/>
          </a:prstGeom>
          <a:solidFill>
            <a:schemeClr val="lt1"/>
          </a:solidFill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Connected with AWS-SDK to run .</a:t>
            </a:r>
            <a:r>
              <a:rPr lang="en-IN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script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3" name="Text Box 7"/>
          <p:cNvSpPr txBox="1"/>
          <p:nvPr/>
        </p:nvSpPr>
        <p:spPr>
          <a:xfrm>
            <a:off x="10281285" y="2716576"/>
            <a:ext cx="1039495" cy="50609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 Back-End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4" name="Snip Single Corner Rectangle 33"/>
          <p:cNvSpPr/>
          <p:nvPr/>
        </p:nvSpPr>
        <p:spPr>
          <a:xfrm>
            <a:off x="6617460" y="988718"/>
            <a:ext cx="3543300" cy="3804920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5" name="Text Box 7"/>
          <p:cNvSpPr txBox="1"/>
          <p:nvPr/>
        </p:nvSpPr>
        <p:spPr>
          <a:xfrm>
            <a:off x="7733155" y="1163343"/>
            <a:ext cx="1102360" cy="34798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Twitter Dataset</a:t>
            </a:r>
            <a:endParaRPr lang="en-IN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271635" y="1587523"/>
            <a:ext cx="0" cy="27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7"/>
          <p:cNvSpPr txBox="1"/>
          <p:nvPr/>
        </p:nvSpPr>
        <p:spPr>
          <a:xfrm>
            <a:off x="7528050" y="1952013"/>
            <a:ext cx="1536065" cy="66357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Cleaning (Remove Special Characters, http links)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272270" y="2704488"/>
            <a:ext cx="0" cy="27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Box 7"/>
          <p:cNvSpPr txBox="1"/>
          <p:nvPr/>
        </p:nvSpPr>
        <p:spPr>
          <a:xfrm>
            <a:off x="7695690" y="3068978"/>
            <a:ext cx="1243965" cy="66357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IN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Apply sentiment Analysis, do chart Analysis</a:t>
            </a:r>
            <a:endParaRPr lang="en-IN" sz="12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8272270" y="3839868"/>
            <a:ext cx="0" cy="276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 Box 7"/>
          <p:cNvSpPr txBox="1"/>
          <p:nvPr/>
        </p:nvSpPr>
        <p:spPr>
          <a:xfrm>
            <a:off x="7528685" y="4204358"/>
            <a:ext cx="1536065" cy="36068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Store results in </a:t>
            </a:r>
            <a:r>
              <a:rPr lang="en-IN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s3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5" name="Text Box 7"/>
          <p:cNvSpPr txBox="1"/>
          <p:nvPr/>
        </p:nvSpPr>
        <p:spPr>
          <a:xfrm>
            <a:off x="5795784" y="5797999"/>
            <a:ext cx="1039495" cy="50609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Android </a:t>
            </a:r>
            <a:b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Front-End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6" name="Snip Single Corner Rectangle 45"/>
          <p:cNvSpPr/>
          <p:nvPr/>
        </p:nvSpPr>
        <p:spPr>
          <a:xfrm>
            <a:off x="2126799" y="5498094"/>
            <a:ext cx="3543300" cy="1105906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47" name="Text Box 7"/>
          <p:cNvSpPr txBox="1"/>
          <p:nvPr/>
        </p:nvSpPr>
        <p:spPr>
          <a:xfrm>
            <a:off x="3242494" y="5672719"/>
            <a:ext cx="1294130" cy="73977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results from </a:t>
            </a:r>
            <a:r>
              <a:rPr lang="en-IN" sz="1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s3 </a:t>
            </a:r>
            <a: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display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8" name="Text Box 7"/>
          <p:cNvSpPr txBox="1"/>
          <p:nvPr/>
        </p:nvSpPr>
        <p:spPr>
          <a:xfrm>
            <a:off x="5200172" y="4746889"/>
            <a:ext cx="969672" cy="434340"/>
          </a:xfrm>
          <a:prstGeom prst="rect">
            <a:avLst/>
          </a:prstGeom>
          <a:solidFill>
            <a:schemeClr val="lt1"/>
          </a:solidFill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5000"/>
              </a:lnSpc>
              <a:spcAft>
                <a:spcPts val="800"/>
              </a:spcAft>
            </a:pPr>
            <a:r>
              <a:rPr lang="en-IN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Call back to front-end</a:t>
            </a:r>
            <a:endParaRPr lang="en-IN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5863067" y="4793638"/>
            <a:ext cx="429810" cy="518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02753" y="422870"/>
            <a:ext cx="43236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System Design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42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9" grpId="0" animBg="1"/>
      <p:bldP spid="41" grpId="0" animBg="1"/>
      <p:bldP spid="45" grpId="0" animBg="1"/>
      <p:bldP spid="46" grpId="0" animBg="1"/>
      <p:bldP spid="47" grpId="0" animBg="1"/>
      <p:bldP spid="48" grpId="0" animBg="1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39662" y="1504295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64179" y="2427625"/>
            <a:ext cx="185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Surveys and Polls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114638" y="580965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59907" y="1478280"/>
            <a:ext cx="201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Election Campaigns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9021079" y="1478280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44656" y="2401610"/>
            <a:ext cx="165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Advertisements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09230" y="3876045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15862" y="4784327"/>
            <a:ext cx="12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Rumours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3219451" y="3989928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6086" y="4913258"/>
            <a:ext cx="1491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Lots of News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6264338" y="4913258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0476" y="5836588"/>
            <a:ext cx="1692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err="1"/>
              <a:t>Undeterministic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Voting</a:t>
            </a:r>
          </a:p>
        </p:txBody>
      </p:sp>
      <p:sp>
        <p:nvSpPr>
          <p:cNvPr id="16" name="Oval 15"/>
          <p:cNvSpPr/>
          <p:nvPr/>
        </p:nvSpPr>
        <p:spPr>
          <a:xfrm>
            <a:off x="5047488" y="2322575"/>
            <a:ext cx="3008376" cy="2476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 smtClean="0"/>
              <a:t>Indian Elections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34261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 noChangeArrowheads="1"/>
          </p:cNvSpPr>
          <p:nvPr/>
        </p:nvSpPr>
        <p:spPr bwMode="auto">
          <a:xfrm>
            <a:off x="3443224" y="2887663"/>
            <a:ext cx="625475" cy="993775"/>
          </a:xfrm>
          <a:custGeom>
            <a:avLst/>
            <a:gdLst>
              <a:gd name="T0" fmla="*/ 914 w 914"/>
              <a:gd name="T1" fmla="*/ 1415 h 1455"/>
              <a:gd name="T2" fmla="*/ 874 w 914"/>
              <a:gd name="T3" fmla="*/ 1455 h 1455"/>
              <a:gd name="T4" fmla="*/ 40 w 914"/>
              <a:gd name="T5" fmla="*/ 1455 h 1455"/>
              <a:gd name="T6" fmla="*/ 0 w 914"/>
              <a:gd name="T7" fmla="*/ 1415 h 1455"/>
              <a:gd name="T8" fmla="*/ 0 w 914"/>
              <a:gd name="T9" fmla="*/ 40 h 1455"/>
              <a:gd name="T10" fmla="*/ 40 w 914"/>
              <a:gd name="T11" fmla="*/ 0 h 1455"/>
              <a:gd name="T12" fmla="*/ 874 w 914"/>
              <a:gd name="T13" fmla="*/ 0 h 1455"/>
              <a:gd name="T14" fmla="*/ 914 w 914"/>
              <a:gd name="T15" fmla="*/ 40 h 1455"/>
              <a:gd name="T16" fmla="*/ 914 w 914"/>
              <a:gd name="T17" fmla="*/ 1415 h 1455"/>
              <a:gd name="T18" fmla="*/ 914 w 914"/>
              <a:gd name="T19" fmla="*/ 1415 h 1455"/>
              <a:gd name="T20" fmla="*/ 914 w 914"/>
              <a:gd name="T21" fmla="*/ 1415 h 1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1455">
                <a:moveTo>
                  <a:pt x="914" y="1415"/>
                </a:moveTo>
                <a:cubicBezTo>
                  <a:pt x="914" y="1441"/>
                  <a:pt x="901" y="1455"/>
                  <a:pt x="874" y="1455"/>
                </a:cubicBezTo>
                <a:lnTo>
                  <a:pt x="40" y="1455"/>
                </a:lnTo>
                <a:cubicBezTo>
                  <a:pt x="13" y="1455"/>
                  <a:pt x="0" y="1441"/>
                  <a:pt x="0" y="1415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1415"/>
                </a:lnTo>
                <a:lnTo>
                  <a:pt x="914" y="1415"/>
                </a:lnTo>
                <a:lnTo>
                  <a:pt x="914" y="14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449574" y="2894013"/>
            <a:ext cx="615950" cy="989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Using AWS IAM and Amazon Cognito,</a:t>
            </a:r>
          </a:p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fetch results from s3 Bucket</a:t>
            </a:r>
          </a:p>
        </p:txBody>
      </p:sp>
      <p:sp>
        <p:nvSpPr>
          <p:cNvPr id="6" name="Freeform 4"/>
          <p:cNvSpPr>
            <a:spLocks noChangeArrowheads="1"/>
          </p:cNvSpPr>
          <p:nvPr/>
        </p:nvSpPr>
        <p:spPr bwMode="auto">
          <a:xfrm>
            <a:off x="4595749" y="4668838"/>
            <a:ext cx="623888" cy="290512"/>
          </a:xfrm>
          <a:custGeom>
            <a:avLst/>
            <a:gdLst>
              <a:gd name="T0" fmla="*/ 914 w 914"/>
              <a:gd name="T1" fmla="*/ 385 h 425"/>
              <a:gd name="T2" fmla="*/ 874 w 914"/>
              <a:gd name="T3" fmla="*/ 425 h 425"/>
              <a:gd name="T4" fmla="*/ 40 w 914"/>
              <a:gd name="T5" fmla="*/ 425 h 425"/>
              <a:gd name="T6" fmla="*/ 0 w 914"/>
              <a:gd name="T7" fmla="*/ 385 h 425"/>
              <a:gd name="T8" fmla="*/ 0 w 914"/>
              <a:gd name="T9" fmla="*/ 40 h 425"/>
              <a:gd name="T10" fmla="*/ 40 w 914"/>
              <a:gd name="T11" fmla="*/ 0 h 425"/>
              <a:gd name="T12" fmla="*/ 874 w 914"/>
              <a:gd name="T13" fmla="*/ 0 h 425"/>
              <a:gd name="T14" fmla="*/ 914 w 914"/>
              <a:gd name="T15" fmla="*/ 40 h 425"/>
              <a:gd name="T16" fmla="*/ 914 w 914"/>
              <a:gd name="T17" fmla="*/ 385 h 425"/>
              <a:gd name="T18" fmla="*/ 914 w 914"/>
              <a:gd name="T19" fmla="*/ 385 h 425"/>
              <a:gd name="T20" fmla="*/ 914 w 914"/>
              <a:gd name="T21" fmla="*/ 38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425">
                <a:moveTo>
                  <a:pt x="914" y="385"/>
                </a:moveTo>
                <a:cubicBezTo>
                  <a:pt x="914" y="412"/>
                  <a:pt x="901" y="425"/>
                  <a:pt x="874" y="425"/>
                </a:cubicBezTo>
                <a:lnTo>
                  <a:pt x="40" y="425"/>
                </a:lnTo>
                <a:cubicBezTo>
                  <a:pt x="13" y="425"/>
                  <a:pt x="0" y="412"/>
                  <a:pt x="0" y="385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385"/>
                </a:lnTo>
                <a:lnTo>
                  <a:pt x="914" y="385"/>
                </a:lnTo>
                <a:lnTo>
                  <a:pt x="914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600512" y="4673600"/>
            <a:ext cx="617537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AWS S3 </a:t>
            </a:r>
          </a:p>
        </p:txBody>
      </p:sp>
      <p:sp>
        <p:nvSpPr>
          <p:cNvPr id="8" name="Freeform 6"/>
          <p:cNvSpPr>
            <a:spLocks noChangeArrowheads="1"/>
          </p:cNvSpPr>
          <p:nvPr/>
        </p:nvSpPr>
        <p:spPr bwMode="auto">
          <a:xfrm>
            <a:off x="7545324" y="4321175"/>
            <a:ext cx="625475" cy="290513"/>
          </a:xfrm>
          <a:custGeom>
            <a:avLst/>
            <a:gdLst>
              <a:gd name="T0" fmla="*/ 914 w 914"/>
              <a:gd name="T1" fmla="*/ 385 h 425"/>
              <a:gd name="T2" fmla="*/ 874 w 914"/>
              <a:gd name="T3" fmla="*/ 425 h 425"/>
              <a:gd name="T4" fmla="*/ 40 w 914"/>
              <a:gd name="T5" fmla="*/ 425 h 425"/>
              <a:gd name="T6" fmla="*/ 0 w 914"/>
              <a:gd name="T7" fmla="*/ 385 h 425"/>
              <a:gd name="T8" fmla="*/ 0 w 914"/>
              <a:gd name="T9" fmla="*/ 40 h 425"/>
              <a:gd name="T10" fmla="*/ 40 w 914"/>
              <a:gd name="T11" fmla="*/ 0 h 425"/>
              <a:gd name="T12" fmla="*/ 874 w 914"/>
              <a:gd name="T13" fmla="*/ 0 h 425"/>
              <a:gd name="T14" fmla="*/ 914 w 914"/>
              <a:gd name="T15" fmla="*/ 40 h 425"/>
              <a:gd name="T16" fmla="*/ 914 w 914"/>
              <a:gd name="T17" fmla="*/ 385 h 425"/>
              <a:gd name="T18" fmla="*/ 914 w 914"/>
              <a:gd name="T19" fmla="*/ 385 h 425"/>
              <a:gd name="T20" fmla="*/ 914 w 914"/>
              <a:gd name="T21" fmla="*/ 38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425">
                <a:moveTo>
                  <a:pt x="914" y="385"/>
                </a:moveTo>
                <a:cubicBezTo>
                  <a:pt x="914" y="412"/>
                  <a:pt x="901" y="425"/>
                  <a:pt x="874" y="425"/>
                </a:cubicBezTo>
                <a:lnTo>
                  <a:pt x="40" y="425"/>
                </a:lnTo>
                <a:cubicBezTo>
                  <a:pt x="13" y="425"/>
                  <a:pt x="0" y="412"/>
                  <a:pt x="0" y="385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385"/>
                </a:lnTo>
                <a:lnTo>
                  <a:pt x="914" y="385"/>
                </a:lnTo>
                <a:lnTo>
                  <a:pt x="914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551674" y="4325938"/>
            <a:ext cx="615950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RSA</a:t>
            </a:r>
          </a:p>
        </p:txBody>
      </p:sp>
      <p:sp>
        <p:nvSpPr>
          <p:cNvPr id="10" name="Freeform 8"/>
          <p:cNvSpPr>
            <a:spLocks noChangeArrowheads="1"/>
          </p:cNvSpPr>
          <p:nvPr/>
        </p:nvSpPr>
        <p:spPr bwMode="auto">
          <a:xfrm>
            <a:off x="8002524" y="4271963"/>
            <a:ext cx="625475" cy="290512"/>
          </a:xfrm>
          <a:custGeom>
            <a:avLst/>
            <a:gdLst>
              <a:gd name="T0" fmla="*/ 914 w 914"/>
              <a:gd name="T1" fmla="*/ 385 h 425"/>
              <a:gd name="T2" fmla="*/ 874 w 914"/>
              <a:gd name="T3" fmla="*/ 425 h 425"/>
              <a:gd name="T4" fmla="*/ 40 w 914"/>
              <a:gd name="T5" fmla="*/ 425 h 425"/>
              <a:gd name="T6" fmla="*/ 0 w 914"/>
              <a:gd name="T7" fmla="*/ 385 h 425"/>
              <a:gd name="T8" fmla="*/ 0 w 914"/>
              <a:gd name="T9" fmla="*/ 40 h 425"/>
              <a:gd name="T10" fmla="*/ 40 w 914"/>
              <a:gd name="T11" fmla="*/ 0 h 425"/>
              <a:gd name="T12" fmla="*/ 874 w 914"/>
              <a:gd name="T13" fmla="*/ 0 h 425"/>
              <a:gd name="T14" fmla="*/ 914 w 914"/>
              <a:gd name="T15" fmla="*/ 40 h 425"/>
              <a:gd name="T16" fmla="*/ 914 w 914"/>
              <a:gd name="T17" fmla="*/ 385 h 425"/>
              <a:gd name="T18" fmla="*/ 914 w 914"/>
              <a:gd name="T19" fmla="*/ 385 h 425"/>
              <a:gd name="T20" fmla="*/ 914 w 914"/>
              <a:gd name="T21" fmla="*/ 38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425">
                <a:moveTo>
                  <a:pt x="914" y="385"/>
                </a:moveTo>
                <a:cubicBezTo>
                  <a:pt x="914" y="412"/>
                  <a:pt x="901" y="425"/>
                  <a:pt x="874" y="425"/>
                </a:cubicBezTo>
                <a:lnTo>
                  <a:pt x="40" y="425"/>
                </a:lnTo>
                <a:cubicBezTo>
                  <a:pt x="13" y="425"/>
                  <a:pt x="0" y="412"/>
                  <a:pt x="0" y="385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385"/>
                </a:lnTo>
                <a:lnTo>
                  <a:pt x="914" y="385"/>
                </a:lnTo>
                <a:lnTo>
                  <a:pt x="914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8008874" y="4278313"/>
            <a:ext cx="615950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 dirty="0">
                <a:solidFill>
                  <a:srgbClr val="000000"/>
                </a:solidFill>
              </a:rPr>
              <a:t>.</a:t>
            </a:r>
            <a:r>
              <a:rPr lang="en-US" altLang="en-US" sz="800" dirty="0" err="1">
                <a:solidFill>
                  <a:srgbClr val="000000"/>
                </a:solidFill>
              </a:rPr>
              <a:t>ppk</a:t>
            </a:r>
            <a:r>
              <a:rPr lang="en-US" altLang="en-US" sz="800" dirty="0">
                <a:solidFill>
                  <a:srgbClr val="000000"/>
                </a:solidFill>
              </a:rPr>
              <a:t> file</a:t>
            </a:r>
          </a:p>
        </p:txBody>
      </p:sp>
      <p:sp>
        <p:nvSpPr>
          <p:cNvPr id="12" name="Freeform 10"/>
          <p:cNvSpPr>
            <a:spLocks noChangeArrowheads="1"/>
          </p:cNvSpPr>
          <p:nvPr/>
        </p:nvSpPr>
        <p:spPr bwMode="auto">
          <a:xfrm>
            <a:off x="8266049" y="4857750"/>
            <a:ext cx="623888" cy="290513"/>
          </a:xfrm>
          <a:custGeom>
            <a:avLst/>
            <a:gdLst>
              <a:gd name="T0" fmla="*/ 914 w 914"/>
              <a:gd name="T1" fmla="*/ 385 h 425"/>
              <a:gd name="T2" fmla="*/ 874 w 914"/>
              <a:gd name="T3" fmla="*/ 425 h 425"/>
              <a:gd name="T4" fmla="*/ 40 w 914"/>
              <a:gd name="T5" fmla="*/ 425 h 425"/>
              <a:gd name="T6" fmla="*/ 0 w 914"/>
              <a:gd name="T7" fmla="*/ 385 h 425"/>
              <a:gd name="T8" fmla="*/ 0 w 914"/>
              <a:gd name="T9" fmla="*/ 40 h 425"/>
              <a:gd name="T10" fmla="*/ 40 w 914"/>
              <a:gd name="T11" fmla="*/ 0 h 425"/>
              <a:gd name="T12" fmla="*/ 874 w 914"/>
              <a:gd name="T13" fmla="*/ 0 h 425"/>
              <a:gd name="T14" fmla="*/ 914 w 914"/>
              <a:gd name="T15" fmla="*/ 40 h 425"/>
              <a:gd name="T16" fmla="*/ 914 w 914"/>
              <a:gd name="T17" fmla="*/ 385 h 425"/>
              <a:gd name="T18" fmla="*/ 914 w 914"/>
              <a:gd name="T19" fmla="*/ 385 h 425"/>
              <a:gd name="T20" fmla="*/ 914 w 914"/>
              <a:gd name="T21" fmla="*/ 38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425">
                <a:moveTo>
                  <a:pt x="914" y="385"/>
                </a:moveTo>
                <a:cubicBezTo>
                  <a:pt x="914" y="412"/>
                  <a:pt x="901" y="425"/>
                  <a:pt x="874" y="425"/>
                </a:cubicBezTo>
                <a:lnTo>
                  <a:pt x="40" y="425"/>
                </a:lnTo>
                <a:cubicBezTo>
                  <a:pt x="13" y="425"/>
                  <a:pt x="0" y="412"/>
                  <a:pt x="0" y="385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385"/>
                </a:lnTo>
                <a:lnTo>
                  <a:pt x="914" y="385"/>
                </a:lnTo>
                <a:lnTo>
                  <a:pt x="914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270812" y="4862513"/>
            <a:ext cx="617537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Connect using SSH</a:t>
            </a: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387912" y="4248150"/>
            <a:ext cx="2273300" cy="1706563"/>
          </a:xfrm>
          <a:custGeom>
            <a:avLst/>
            <a:gdLst>
              <a:gd name="T0" fmla="*/ 3331 w 3331"/>
              <a:gd name="T1" fmla="*/ 2460 h 2500"/>
              <a:gd name="T2" fmla="*/ 3291 w 3331"/>
              <a:gd name="T3" fmla="*/ 2500 h 2500"/>
              <a:gd name="T4" fmla="*/ 40 w 3331"/>
              <a:gd name="T5" fmla="*/ 2500 h 2500"/>
              <a:gd name="T6" fmla="*/ 0 w 3331"/>
              <a:gd name="T7" fmla="*/ 2460 h 2500"/>
              <a:gd name="T8" fmla="*/ 0 w 3331"/>
              <a:gd name="T9" fmla="*/ 40 h 2500"/>
              <a:gd name="T10" fmla="*/ 40 w 3331"/>
              <a:gd name="T11" fmla="*/ 0 h 2500"/>
              <a:gd name="T12" fmla="*/ 3291 w 3331"/>
              <a:gd name="T13" fmla="*/ 0 h 2500"/>
              <a:gd name="T14" fmla="*/ 3331 w 3331"/>
              <a:gd name="T15" fmla="*/ 40 h 2500"/>
              <a:gd name="T16" fmla="*/ 3331 w 3331"/>
              <a:gd name="T17" fmla="*/ 2460 h 2500"/>
              <a:gd name="T18" fmla="*/ 3331 w 3331"/>
              <a:gd name="T19" fmla="*/ 2460 h 2500"/>
              <a:gd name="T20" fmla="*/ 3331 w 3331"/>
              <a:gd name="T21" fmla="*/ 246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31" h="2500">
                <a:moveTo>
                  <a:pt x="3331" y="2460"/>
                </a:moveTo>
                <a:cubicBezTo>
                  <a:pt x="3331" y="2487"/>
                  <a:pt x="3318" y="2500"/>
                  <a:pt x="3291" y="2500"/>
                </a:cubicBezTo>
                <a:lnTo>
                  <a:pt x="40" y="2500"/>
                </a:lnTo>
                <a:cubicBezTo>
                  <a:pt x="13" y="2500"/>
                  <a:pt x="0" y="2487"/>
                  <a:pt x="0" y="2460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3291" y="0"/>
                </a:lnTo>
                <a:cubicBezTo>
                  <a:pt x="3318" y="0"/>
                  <a:pt x="3331" y="13"/>
                  <a:pt x="3331" y="40"/>
                </a:cubicBezTo>
                <a:lnTo>
                  <a:pt x="3331" y="2460"/>
                </a:lnTo>
                <a:lnTo>
                  <a:pt x="3331" y="2460"/>
                </a:lnTo>
                <a:lnTo>
                  <a:pt x="3331" y="2460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D2302F"/>
            </a:solidFill>
            <a:prstDash val="lg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" name="Freeform 14"/>
          <p:cNvSpPr>
            <a:spLocks noChangeArrowheads="1"/>
          </p:cNvSpPr>
          <p:nvPr/>
        </p:nvSpPr>
        <p:spPr bwMode="auto">
          <a:xfrm>
            <a:off x="9740837" y="3228975"/>
            <a:ext cx="623887" cy="292100"/>
          </a:xfrm>
          <a:custGeom>
            <a:avLst/>
            <a:gdLst>
              <a:gd name="T0" fmla="*/ 914 w 914"/>
              <a:gd name="T1" fmla="*/ 385 h 425"/>
              <a:gd name="T2" fmla="*/ 874 w 914"/>
              <a:gd name="T3" fmla="*/ 425 h 425"/>
              <a:gd name="T4" fmla="*/ 40 w 914"/>
              <a:gd name="T5" fmla="*/ 425 h 425"/>
              <a:gd name="T6" fmla="*/ 0 w 914"/>
              <a:gd name="T7" fmla="*/ 385 h 425"/>
              <a:gd name="T8" fmla="*/ 0 w 914"/>
              <a:gd name="T9" fmla="*/ 40 h 425"/>
              <a:gd name="T10" fmla="*/ 40 w 914"/>
              <a:gd name="T11" fmla="*/ 0 h 425"/>
              <a:gd name="T12" fmla="*/ 874 w 914"/>
              <a:gd name="T13" fmla="*/ 0 h 425"/>
              <a:gd name="T14" fmla="*/ 914 w 914"/>
              <a:gd name="T15" fmla="*/ 40 h 425"/>
              <a:gd name="T16" fmla="*/ 914 w 914"/>
              <a:gd name="T17" fmla="*/ 385 h 425"/>
              <a:gd name="T18" fmla="*/ 914 w 914"/>
              <a:gd name="T19" fmla="*/ 385 h 425"/>
              <a:gd name="T20" fmla="*/ 914 w 914"/>
              <a:gd name="T21" fmla="*/ 38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425">
                <a:moveTo>
                  <a:pt x="914" y="385"/>
                </a:moveTo>
                <a:cubicBezTo>
                  <a:pt x="914" y="412"/>
                  <a:pt x="901" y="425"/>
                  <a:pt x="874" y="425"/>
                </a:cubicBezTo>
                <a:lnTo>
                  <a:pt x="40" y="425"/>
                </a:lnTo>
                <a:cubicBezTo>
                  <a:pt x="13" y="425"/>
                  <a:pt x="0" y="412"/>
                  <a:pt x="0" y="385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385"/>
                </a:lnTo>
                <a:lnTo>
                  <a:pt x="914" y="385"/>
                </a:lnTo>
                <a:lnTo>
                  <a:pt x="914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9745599" y="3235325"/>
            <a:ext cx="617538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AWS EC2</a:t>
            </a:r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8893112" y="3565525"/>
            <a:ext cx="1762125" cy="3224213"/>
          </a:xfrm>
          <a:custGeom>
            <a:avLst/>
            <a:gdLst>
              <a:gd name="T0" fmla="*/ 2581 w 2581"/>
              <a:gd name="T1" fmla="*/ 4684 h 4724"/>
              <a:gd name="T2" fmla="*/ 2541 w 2581"/>
              <a:gd name="T3" fmla="*/ 4724 h 4724"/>
              <a:gd name="T4" fmla="*/ 40 w 2581"/>
              <a:gd name="T5" fmla="*/ 4724 h 4724"/>
              <a:gd name="T6" fmla="*/ 0 w 2581"/>
              <a:gd name="T7" fmla="*/ 4684 h 4724"/>
              <a:gd name="T8" fmla="*/ 0 w 2581"/>
              <a:gd name="T9" fmla="*/ 40 h 4724"/>
              <a:gd name="T10" fmla="*/ 40 w 2581"/>
              <a:gd name="T11" fmla="*/ 0 h 4724"/>
              <a:gd name="T12" fmla="*/ 2541 w 2581"/>
              <a:gd name="T13" fmla="*/ 0 h 4724"/>
              <a:gd name="T14" fmla="*/ 2581 w 2581"/>
              <a:gd name="T15" fmla="*/ 40 h 4724"/>
              <a:gd name="T16" fmla="*/ 2581 w 2581"/>
              <a:gd name="T17" fmla="*/ 4684 h 4724"/>
              <a:gd name="T18" fmla="*/ 2581 w 2581"/>
              <a:gd name="T19" fmla="*/ 4684 h 4724"/>
              <a:gd name="T20" fmla="*/ 2581 w 2581"/>
              <a:gd name="T21" fmla="*/ 4684 h 4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581" h="4724">
                <a:moveTo>
                  <a:pt x="2581" y="4684"/>
                </a:moveTo>
                <a:cubicBezTo>
                  <a:pt x="2581" y="4711"/>
                  <a:pt x="2567" y="4724"/>
                  <a:pt x="2541" y="4724"/>
                </a:cubicBezTo>
                <a:lnTo>
                  <a:pt x="40" y="4724"/>
                </a:lnTo>
                <a:cubicBezTo>
                  <a:pt x="13" y="4724"/>
                  <a:pt x="0" y="4711"/>
                  <a:pt x="0" y="4684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541" y="0"/>
                </a:lnTo>
                <a:cubicBezTo>
                  <a:pt x="2567" y="0"/>
                  <a:pt x="2581" y="13"/>
                  <a:pt x="2581" y="40"/>
                </a:cubicBezTo>
                <a:lnTo>
                  <a:pt x="2581" y="4684"/>
                </a:lnTo>
                <a:lnTo>
                  <a:pt x="2581" y="4684"/>
                </a:lnTo>
                <a:lnTo>
                  <a:pt x="2581" y="4684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E65100"/>
            </a:solidFill>
            <a:prstDash val="lg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6869049" y="255588"/>
            <a:ext cx="1895475" cy="1528762"/>
          </a:xfrm>
          <a:custGeom>
            <a:avLst/>
            <a:gdLst>
              <a:gd name="T0" fmla="*/ 2777 w 2777"/>
              <a:gd name="T1" fmla="*/ 2201 h 2241"/>
              <a:gd name="T2" fmla="*/ 2737 w 2777"/>
              <a:gd name="T3" fmla="*/ 2241 h 2241"/>
              <a:gd name="T4" fmla="*/ 40 w 2777"/>
              <a:gd name="T5" fmla="*/ 2241 h 2241"/>
              <a:gd name="T6" fmla="*/ 0 w 2777"/>
              <a:gd name="T7" fmla="*/ 2201 h 2241"/>
              <a:gd name="T8" fmla="*/ 0 w 2777"/>
              <a:gd name="T9" fmla="*/ 40 h 2241"/>
              <a:gd name="T10" fmla="*/ 40 w 2777"/>
              <a:gd name="T11" fmla="*/ 0 h 2241"/>
              <a:gd name="T12" fmla="*/ 2737 w 2777"/>
              <a:gd name="T13" fmla="*/ 0 h 2241"/>
              <a:gd name="T14" fmla="*/ 2777 w 2777"/>
              <a:gd name="T15" fmla="*/ 40 h 2241"/>
              <a:gd name="T16" fmla="*/ 2777 w 2777"/>
              <a:gd name="T17" fmla="*/ 2201 h 2241"/>
              <a:gd name="T18" fmla="*/ 2777 w 2777"/>
              <a:gd name="T19" fmla="*/ 2201 h 2241"/>
              <a:gd name="T20" fmla="*/ 2777 w 2777"/>
              <a:gd name="T21" fmla="*/ 2201 h 2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77" h="2241">
                <a:moveTo>
                  <a:pt x="2777" y="2201"/>
                </a:moveTo>
                <a:cubicBezTo>
                  <a:pt x="2777" y="2228"/>
                  <a:pt x="2764" y="2241"/>
                  <a:pt x="2737" y="2241"/>
                </a:cubicBezTo>
                <a:lnTo>
                  <a:pt x="40" y="2241"/>
                </a:lnTo>
                <a:cubicBezTo>
                  <a:pt x="13" y="2241"/>
                  <a:pt x="0" y="2228"/>
                  <a:pt x="0" y="2201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737" y="0"/>
                </a:lnTo>
                <a:cubicBezTo>
                  <a:pt x="2764" y="0"/>
                  <a:pt x="2777" y="13"/>
                  <a:pt x="2777" y="40"/>
                </a:cubicBezTo>
                <a:lnTo>
                  <a:pt x="2777" y="2201"/>
                </a:lnTo>
                <a:lnTo>
                  <a:pt x="2777" y="2201"/>
                </a:lnTo>
                <a:lnTo>
                  <a:pt x="2777" y="2201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321B91"/>
            </a:solidFill>
            <a:prstDash val="lg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grpSp>
        <p:nvGrpSpPr>
          <p:cNvPr id="22" name="Group -1024"/>
          <p:cNvGrpSpPr>
            <a:grpSpLocks/>
          </p:cNvGrpSpPr>
          <p:nvPr/>
        </p:nvGrpSpPr>
        <p:grpSpPr bwMode="auto">
          <a:xfrm>
            <a:off x="7812024" y="1123950"/>
            <a:ext cx="774700" cy="317500"/>
            <a:chOff x="3360" y="656"/>
            <a:chExt cx="488" cy="200"/>
          </a:xfrm>
        </p:grpSpPr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365" y="662"/>
              <a:ext cx="476" cy="188"/>
            </a:xfrm>
            <a:custGeom>
              <a:avLst/>
              <a:gdLst>
                <a:gd name="T0" fmla="*/ 1107 w 1107"/>
                <a:gd name="T1" fmla="*/ 219 h 438"/>
                <a:gd name="T2" fmla="*/ 945 w 1107"/>
                <a:gd name="T3" fmla="*/ 374 h 438"/>
                <a:gd name="T4" fmla="*/ 553 w 1107"/>
                <a:gd name="T5" fmla="*/ 438 h 438"/>
                <a:gd name="T6" fmla="*/ 162 w 1107"/>
                <a:gd name="T7" fmla="*/ 374 h 438"/>
                <a:gd name="T8" fmla="*/ 0 w 1107"/>
                <a:gd name="T9" fmla="*/ 219 h 438"/>
                <a:gd name="T10" fmla="*/ 162 w 1107"/>
                <a:gd name="T11" fmla="*/ 64 h 438"/>
                <a:gd name="T12" fmla="*/ 553 w 1107"/>
                <a:gd name="T13" fmla="*/ 0 h 438"/>
                <a:gd name="T14" fmla="*/ 945 w 1107"/>
                <a:gd name="T15" fmla="*/ 64 h 438"/>
                <a:gd name="T16" fmla="*/ 1107 w 1107"/>
                <a:gd name="T17" fmla="*/ 219 h 438"/>
                <a:gd name="T18" fmla="*/ 1107 w 1107"/>
                <a:gd name="T19" fmla="*/ 219 h 438"/>
                <a:gd name="T20" fmla="*/ 1107 w 1107"/>
                <a:gd name="T21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7" h="438">
                  <a:moveTo>
                    <a:pt x="1107" y="219"/>
                  </a:moveTo>
                  <a:cubicBezTo>
                    <a:pt x="1107" y="279"/>
                    <a:pt x="1053" y="331"/>
                    <a:pt x="945" y="374"/>
                  </a:cubicBezTo>
                  <a:cubicBezTo>
                    <a:pt x="837" y="416"/>
                    <a:pt x="706" y="438"/>
                    <a:pt x="553" y="438"/>
                  </a:cubicBezTo>
                  <a:cubicBezTo>
                    <a:pt x="400" y="438"/>
                    <a:pt x="270" y="416"/>
                    <a:pt x="162" y="374"/>
                  </a:cubicBezTo>
                  <a:cubicBezTo>
                    <a:pt x="54" y="331"/>
                    <a:pt x="0" y="279"/>
                    <a:pt x="0" y="219"/>
                  </a:cubicBezTo>
                  <a:cubicBezTo>
                    <a:pt x="0" y="158"/>
                    <a:pt x="54" y="107"/>
                    <a:pt x="162" y="64"/>
                  </a:cubicBezTo>
                  <a:cubicBezTo>
                    <a:pt x="270" y="21"/>
                    <a:pt x="400" y="0"/>
                    <a:pt x="553" y="0"/>
                  </a:cubicBezTo>
                  <a:cubicBezTo>
                    <a:pt x="706" y="0"/>
                    <a:pt x="837" y="21"/>
                    <a:pt x="945" y="64"/>
                  </a:cubicBezTo>
                  <a:cubicBezTo>
                    <a:pt x="1053" y="107"/>
                    <a:pt x="1107" y="158"/>
                    <a:pt x="1107" y="219"/>
                  </a:cubicBezTo>
                  <a:lnTo>
                    <a:pt x="1107" y="219"/>
                  </a:lnTo>
                  <a:lnTo>
                    <a:pt x="1107" y="219"/>
                  </a:lnTo>
                  <a:close/>
                </a:path>
              </a:pathLst>
            </a:custGeom>
            <a:solidFill>
              <a:srgbClr val="C0C0C0"/>
            </a:solidFill>
            <a:ln w="10919">
              <a:solidFill>
                <a:srgbClr val="4A4A4A"/>
              </a:solidFill>
              <a:round/>
              <a:headEnd/>
              <a:tailEnd/>
            </a:ln>
            <a:effectLst>
              <a:outerShdw dist="38100" dir="2700000" rotWithShape="0">
                <a:srgbClr val="64B5F7">
                  <a:alpha val="99998"/>
                </a:srgbClr>
              </a:outerShdw>
            </a:effec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Freeform 21"/>
          <p:cNvSpPr>
            <a:spLocks/>
          </p:cNvSpPr>
          <p:nvPr/>
        </p:nvSpPr>
        <p:spPr bwMode="auto">
          <a:xfrm>
            <a:off x="7819962" y="1133475"/>
            <a:ext cx="755650" cy="298450"/>
          </a:xfrm>
          <a:custGeom>
            <a:avLst/>
            <a:gdLst>
              <a:gd name="T0" fmla="*/ 1107 w 1107"/>
              <a:gd name="T1" fmla="*/ 219 h 438"/>
              <a:gd name="T2" fmla="*/ 945 w 1107"/>
              <a:gd name="T3" fmla="*/ 374 h 438"/>
              <a:gd name="T4" fmla="*/ 553 w 1107"/>
              <a:gd name="T5" fmla="*/ 438 h 438"/>
              <a:gd name="T6" fmla="*/ 162 w 1107"/>
              <a:gd name="T7" fmla="*/ 374 h 438"/>
              <a:gd name="T8" fmla="*/ 0 w 1107"/>
              <a:gd name="T9" fmla="*/ 219 h 438"/>
              <a:gd name="T10" fmla="*/ 162 w 1107"/>
              <a:gd name="T11" fmla="*/ 64 h 438"/>
              <a:gd name="T12" fmla="*/ 553 w 1107"/>
              <a:gd name="T13" fmla="*/ 0 h 438"/>
              <a:gd name="T14" fmla="*/ 945 w 1107"/>
              <a:gd name="T15" fmla="*/ 64 h 438"/>
              <a:gd name="T16" fmla="*/ 1107 w 1107"/>
              <a:gd name="T17" fmla="*/ 219 h 438"/>
              <a:gd name="T18" fmla="*/ 1107 w 1107"/>
              <a:gd name="T19" fmla="*/ 219 h 438"/>
              <a:gd name="T20" fmla="*/ 1107 w 1107"/>
              <a:gd name="T21" fmla="*/ 219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07" h="438">
                <a:moveTo>
                  <a:pt x="1107" y="219"/>
                </a:moveTo>
                <a:cubicBezTo>
                  <a:pt x="1107" y="279"/>
                  <a:pt x="1053" y="331"/>
                  <a:pt x="945" y="374"/>
                </a:cubicBezTo>
                <a:cubicBezTo>
                  <a:pt x="837" y="416"/>
                  <a:pt x="706" y="438"/>
                  <a:pt x="553" y="438"/>
                </a:cubicBezTo>
                <a:cubicBezTo>
                  <a:pt x="400" y="438"/>
                  <a:pt x="270" y="416"/>
                  <a:pt x="162" y="374"/>
                </a:cubicBezTo>
                <a:cubicBezTo>
                  <a:pt x="54" y="331"/>
                  <a:pt x="0" y="279"/>
                  <a:pt x="0" y="219"/>
                </a:cubicBezTo>
                <a:cubicBezTo>
                  <a:pt x="0" y="158"/>
                  <a:pt x="54" y="107"/>
                  <a:pt x="162" y="64"/>
                </a:cubicBezTo>
                <a:cubicBezTo>
                  <a:pt x="270" y="21"/>
                  <a:pt x="400" y="0"/>
                  <a:pt x="553" y="0"/>
                </a:cubicBezTo>
                <a:cubicBezTo>
                  <a:pt x="706" y="0"/>
                  <a:pt x="837" y="21"/>
                  <a:pt x="945" y="64"/>
                </a:cubicBezTo>
                <a:cubicBezTo>
                  <a:pt x="1053" y="107"/>
                  <a:pt x="1107" y="158"/>
                  <a:pt x="1107" y="219"/>
                </a:cubicBezTo>
                <a:lnTo>
                  <a:pt x="1107" y="219"/>
                </a:lnTo>
                <a:lnTo>
                  <a:pt x="1107" y="219"/>
                </a:lnTo>
                <a:close/>
              </a:path>
            </a:pathLst>
          </a:custGeom>
          <a:solidFill>
            <a:srgbClr val="BBDEFB"/>
          </a:solidFill>
          <a:ln w="10919">
            <a:solidFill>
              <a:srgbClr val="4A4A4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7924737" y="1181100"/>
            <a:ext cx="546100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pic>
        <p:nvPicPr>
          <p:cNvPr id="26" name="Picture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899" y="163195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712" y="852488"/>
            <a:ext cx="433387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26"/>
          <p:cNvSpPr>
            <a:spLocks noChangeArrowheads="1"/>
          </p:cNvSpPr>
          <p:nvPr/>
        </p:nvSpPr>
        <p:spPr bwMode="auto">
          <a:xfrm>
            <a:off x="7107174" y="1017588"/>
            <a:ext cx="623888" cy="290512"/>
          </a:xfrm>
          <a:custGeom>
            <a:avLst/>
            <a:gdLst>
              <a:gd name="T0" fmla="*/ 914 w 914"/>
              <a:gd name="T1" fmla="*/ 385 h 425"/>
              <a:gd name="T2" fmla="*/ 874 w 914"/>
              <a:gd name="T3" fmla="*/ 425 h 425"/>
              <a:gd name="T4" fmla="*/ 40 w 914"/>
              <a:gd name="T5" fmla="*/ 425 h 425"/>
              <a:gd name="T6" fmla="*/ 0 w 914"/>
              <a:gd name="T7" fmla="*/ 385 h 425"/>
              <a:gd name="T8" fmla="*/ 0 w 914"/>
              <a:gd name="T9" fmla="*/ 40 h 425"/>
              <a:gd name="T10" fmla="*/ 40 w 914"/>
              <a:gd name="T11" fmla="*/ 0 h 425"/>
              <a:gd name="T12" fmla="*/ 874 w 914"/>
              <a:gd name="T13" fmla="*/ 0 h 425"/>
              <a:gd name="T14" fmla="*/ 914 w 914"/>
              <a:gd name="T15" fmla="*/ 40 h 425"/>
              <a:gd name="T16" fmla="*/ 914 w 914"/>
              <a:gd name="T17" fmla="*/ 385 h 425"/>
              <a:gd name="T18" fmla="*/ 914 w 914"/>
              <a:gd name="T19" fmla="*/ 385 h 425"/>
              <a:gd name="T20" fmla="*/ 914 w 914"/>
              <a:gd name="T21" fmla="*/ 38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425">
                <a:moveTo>
                  <a:pt x="914" y="385"/>
                </a:moveTo>
                <a:cubicBezTo>
                  <a:pt x="914" y="412"/>
                  <a:pt x="901" y="425"/>
                  <a:pt x="874" y="425"/>
                </a:cubicBezTo>
                <a:lnTo>
                  <a:pt x="40" y="425"/>
                </a:lnTo>
                <a:cubicBezTo>
                  <a:pt x="13" y="425"/>
                  <a:pt x="0" y="412"/>
                  <a:pt x="0" y="385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385"/>
                </a:lnTo>
                <a:lnTo>
                  <a:pt x="914" y="385"/>
                </a:lnTo>
                <a:lnTo>
                  <a:pt x="914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7111937" y="1022350"/>
            <a:ext cx="617537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Amazon</a:t>
            </a:r>
          </a:p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Cognito</a:t>
            </a:r>
          </a:p>
        </p:txBody>
      </p:sp>
      <p:sp>
        <p:nvSpPr>
          <p:cNvPr id="30" name="Freeform 28"/>
          <p:cNvSpPr>
            <a:spLocks noChangeArrowheads="1"/>
          </p:cNvSpPr>
          <p:nvPr/>
        </p:nvSpPr>
        <p:spPr bwMode="auto">
          <a:xfrm>
            <a:off x="7881874" y="1485900"/>
            <a:ext cx="623888" cy="290513"/>
          </a:xfrm>
          <a:custGeom>
            <a:avLst/>
            <a:gdLst>
              <a:gd name="T0" fmla="*/ 914 w 914"/>
              <a:gd name="T1" fmla="*/ 385 h 425"/>
              <a:gd name="T2" fmla="*/ 874 w 914"/>
              <a:gd name="T3" fmla="*/ 425 h 425"/>
              <a:gd name="T4" fmla="*/ 40 w 914"/>
              <a:gd name="T5" fmla="*/ 425 h 425"/>
              <a:gd name="T6" fmla="*/ 0 w 914"/>
              <a:gd name="T7" fmla="*/ 385 h 425"/>
              <a:gd name="T8" fmla="*/ 0 w 914"/>
              <a:gd name="T9" fmla="*/ 40 h 425"/>
              <a:gd name="T10" fmla="*/ 40 w 914"/>
              <a:gd name="T11" fmla="*/ 0 h 425"/>
              <a:gd name="T12" fmla="*/ 874 w 914"/>
              <a:gd name="T13" fmla="*/ 0 h 425"/>
              <a:gd name="T14" fmla="*/ 914 w 914"/>
              <a:gd name="T15" fmla="*/ 40 h 425"/>
              <a:gd name="T16" fmla="*/ 914 w 914"/>
              <a:gd name="T17" fmla="*/ 385 h 425"/>
              <a:gd name="T18" fmla="*/ 914 w 914"/>
              <a:gd name="T19" fmla="*/ 385 h 425"/>
              <a:gd name="T20" fmla="*/ 914 w 914"/>
              <a:gd name="T21" fmla="*/ 38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425">
                <a:moveTo>
                  <a:pt x="914" y="385"/>
                </a:moveTo>
                <a:cubicBezTo>
                  <a:pt x="914" y="412"/>
                  <a:pt x="901" y="425"/>
                  <a:pt x="874" y="425"/>
                </a:cubicBezTo>
                <a:lnTo>
                  <a:pt x="40" y="425"/>
                </a:lnTo>
                <a:cubicBezTo>
                  <a:pt x="13" y="425"/>
                  <a:pt x="0" y="412"/>
                  <a:pt x="0" y="385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385"/>
                </a:lnTo>
                <a:lnTo>
                  <a:pt x="914" y="385"/>
                </a:lnTo>
                <a:lnTo>
                  <a:pt x="914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7886637" y="1492250"/>
            <a:ext cx="61753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Identity</a:t>
            </a:r>
          </a:p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Pool</a:t>
            </a:r>
          </a:p>
        </p:txBody>
      </p:sp>
      <p:sp>
        <p:nvSpPr>
          <p:cNvPr id="32" name="Freeform 30"/>
          <p:cNvSpPr>
            <a:spLocks/>
          </p:cNvSpPr>
          <p:nvPr/>
        </p:nvSpPr>
        <p:spPr bwMode="auto">
          <a:xfrm>
            <a:off x="6875399" y="2089150"/>
            <a:ext cx="1895475" cy="1981200"/>
          </a:xfrm>
          <a:custGeom>
            <a:avLst/>
            <a:gdLst>
              <a:gd name="T0" fmla="*/ 2777 w 2777"/>
              <a:gd name="T1" fmla="*/ 2862 h 2902"/>
              <a:gd name="T2" fmla="*/ 2737 w 2777"/>
              <a:gd name="T3" fmla="*/ 2902 h 2902"/>
              <a:gd name="T4" fmla="*/ 40 w 2777"/>
              <a:gd name="T5" fmla="*/ 2902 h 2902"/>
              <a:gd name="T6" fmla="*/ 0 w 2777"/>
              <a:gd name="T7" fmla="*/ 2862 h 2902"/>
              <a:gd name="T8" fmla="*/ 0 w 2777"/>
              <a:gd name="T9" fmla="*/ 40 h 2902"/>
              <a:gd name="T10" fmla="*/ 40 w 2777"/>
              <a:gd name="T11" fmla="*/ 0 h 2902"/>
              <a:gd name="T12" fmla="*/ 2737 w 2777"/>
              <a:gd name="T13" fmla="*/ 0 h 2902"/>
              <a:gd name="T14" fmla="*/ 2777 w 2777"/>
              <a:gd name="T15" fmla="*/ 40 h 2902"/>
              <a:gd name="T16" fmla="*/ 2777 w 2777"/>
              <a:gd name="T17" fmla="*/ 2862 h 2902"/>
              <a:gd name="T18" fmla="*/ 2777 w 2777"/>
              <a:gd name="T19" fmla="*/ 2862 h 2902"/>
              <a:gd name="T20" fmla="*/ 2777 w 2777"/>
              <a:gd name="T21" fmla="*/ 2862 h 2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77" h="2902">
                <a:moveTo>
                  <a:pt x="2777" y="2862"/>
                </a:moveTo>
                <a:cubicBezTo>
                  <a:pt x="2777" y="2889"/>
                  <a:pt x="2764" y="2902"/>
                  <a:pt x="2737" y="2902"/>
                </a:cubicBezTo>
                <a:lnTo>
                  <a:pt x="40" y="2902"/>
                </a:lnTo>
                <a:cubicBezTo>
                  <a:pt x="13" y="2902"/>
                  <a:pt x="0" y="2889"/>
                  <a:pt x="0" y="2862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737" y="0"/>
                </a:lnTo>
                <a:cubicBezTo>
                  <a:pt x="2764" y="0"/>
                  <a:pt x="2777" y="13"/>
                  <a:pt x="2777" y="40"/>
                </a:cubicBezTo>
                <a:lnTo>
                  <a:pt x="2777" y="2862"/>
                </a:lnTo>
                <a:lnTo>
                  <a:pt x="2777" y="2862"/>
                </a:lnTo>
                <a:lnTo>
                  <a:pt x="2777" y="2862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E65100"/>
            </a:solidFill>
            <a:prstDash val="lg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3" name="Text Box 31"/>
          <p:cNvSpPr txBox="1">
            <a:spLocks noChangeArrowheads="1"/>
          </p:cNvSpPr>
          <p:nvPr/>
        </p:nvSpPr>
        <p:spPr bwMode="auto">
          <a:xfrm>
            <a:off x="6881749" y="2095500"/>
            <a:ext cx="1884363" cy="197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pic>
        <p:nvPicPr>
          <p:cNvPr id="34" name="Picture 3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24" y="2089150"/>
            <a:ext cx="90963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 33"/>
          <p:cNvSpPr>
            <a:spLocks/>
          </p:cNvSpPr>
          <p:nvPr/>
        </p:nvSpPr>
        <p:spPr bwMode="auto">
          <a:xfrm>
            <a:off x="7265924" y="3290888"/>
            <a:ext cx="646113" cy="379412"/>
          </a:xfrm>
          <a:custGeom>
            <a:avLst/>
            <a:gdLst>
              <a:gd name="T0" fmla="*/ 946 w 946"/>
              <a:gd name="T1" fmla="*/ 0 h 568"/>
              <a:gd name="T2" fmla="*/ 0 w 946"/>
              <a:gd name="T3" fmla="*/ 0 h 568"/>
              <a:gd name="T4" fmla="*/ 0 w 946"/>
              <a:gd name="T5" fmla="*/ 515 h 568"/>
              <a:gd name="T6" fmla="*/ 473 w 946"/>
              <a:gd name="T7" fmla="*/ 515 h 568"/>
              <a:gd name="T8" fmla="*/ 946 w 946"/>
              <a:gd name="T9" fmla="*/ 435 h 568"/>
              <a:gd name="T10" fmla="*/ 946 w 946"/>
              <a:gd name="T11" fmla="*/ 0 h 568"/>
              <a:gd name="T12" fmla="*/ 946 w 946"/>
              <a:gd name="T13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6" h="568">
                <a:moveTo>
                  <a:pt x="946" y="0"/>
                </a:moveTo>
                <a:lnTo>
                  <a:pt x="0" y="0"/>
                </a:lnTo>
                <a:lnTo>
                  <a:pt x="0" y="515"/>
                </a:lnTo>
                <a:cubicBezTo>
                  <a:pt x="157" y="568"/>
                  <a:pt x="315" y="568"/>
                  <a:pt x="473" y="515"/>
                </a:cubicBezTo>
                <a:cubicBezTo>
                  <a:pt x="631" y="462"/>
                  <a:pt x="788" y="435"/>
                  <a:pt x="946" y="435"/>
                </a:cubicBezTo>
                <a:lnTo>
                  <a:pt x="946" y="0"/>
                </a:lnTo>
                <a:lnTo>
                  <a:pt x="946" y="0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4A4A4A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" name="Text Box 34"/>
          <p:cNvSpPr txBox="1">
            <a:spLocks noChangeArrowheads="1"/>
          </p:cNvSpPr>
          <p:nvPr/>
        </p:nvSpPr>
        <p:spPr bwMode="auto">
          <a:xfrm>
            <a:off x="7292912" y="3317875"/>
            <a:ext cx="59213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sp>
        <p:nvSpPr>
          <p:cNvPr id="37" name="Freeform 35"/>
          <p:cNvSpPr>
            <a:spLocks noChangeArrowheads="1"/>
          </p:cNvSpPr>
          <p:nvPr/>
        </p:nvSpPr>
        <p:spPr bwMode="auto">
          <a:xfrm>
            <a:off x="7259574" y="3681413"/>
            <a:ext cx="623888" cy="290512"/>
          </a:xfrm>
          <a:custGeom>
            <a:avLst/>
            <a:gdLst>
              <a:gd name="T0" fmla="*/ 914 w 914"/>
              <a:gd name="T1" fmla="*/ 385 h 425"/>
              <a:gd name="T2" fmla="*/ 874 w 914"/>
              <a:gd name="T3" fmla="*/ 425 h 425"/>
              <a:gd name="T4" fmla="*/ 40 w 914"/>
              <a:gd name="T5" fmla="*/ 425 h 425"/>
              <a:gd name="T6" fmla="*/ 0 w 914"/>
              <a:gd name="T7" fmla="*/ 385 h 425"/>
              <a:gd name="T8" fmla="*/ 0 w 914"/>
              <a:gd name="T9" fmla="*/ 40 h 425"/>
              <a:gd name="T10" fmla="*/ 40 w 914"/>
              <a:gd name="T11" fmla="*/ 0 h 425"/>
              <a:gd name="T12" fmla="*/ 874 w 914"/>
              <a:gd name="T13" fmla="*/ 0 h 425"/>
              <a:gd name="T14" fmla="*/ 914 w 914"/>
              <a:gd name="T15" fmla="*/ 40 h 425"/>
              <a:gd name="T16" fmla="*/ 914 w 914"/>
              <a:gd name="T17" fmla="*/ 385 h 425"/>
              <a:gd name="T18" fmla="*/ 914 w 914"/>
              <a:gd name="T19" fmla="*/ 385 h 425"/>
              <a:gd name="T20" fmla="*/ 914 w 914"/>
              <a:gd name="T21" fmla="*/ 38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425">
                <a:moveTo>
                  <a:pt x="914" y="385"/>
                </a:moveTo>
                <a:cubicBezTo>
                  <a:pt x="914" y="412"/>
                  <a:pt x="901" y="425"/>
                  <a:pt x="874" y="425"/>
                </a:cubicBezTo>
                <a:lnTo>
                  <a:pt x="40" y="425"/>
                </a:lnTo>
                <a:cubicBezTo>
                  <a:pt x="13" y="425"/>
                  <a:pt x="0" y="412"/>
                  <a:pt x="0" y="385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385"/>
                </a:lnTo>
                <a:lnTo>
                  <a:pt x="914" y="385"/>
                </a:lnTo>
                <a:lnTo>
                  <a:pt x="914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8" name="Text Box 36"/>
          <p:cNvSpPr txBox="1">
            <a:spLocks noChangeArrowheads="1"/>
          </p:cNvSpPr>
          <p:nvPr/>
        </p:nvSpPr>
        <p:spPr bwMode="auto">
          <a:xfrm>
            <a:off x="7264337" y="3686175"/>
            <a:ext cx="61753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Lambda Function</a:t>
            </a:r>
          </a:p>
        </p:txBody>
      </p:sp>
      <p:sp>
        <p:nvSpPr>
          <p:cNvPr id="39" name="Freeform 37"/>
          <p:cNvSpPr>
            <a:spLocks noChangeArrowheads="1"/>
          </p:cNvSpPr>
          <p:nvPr/>
        </p:nvSpPr>
        <p:spPr bwMode="auto">
          <a:xfrm>
            <a:off x="7070662" y="2790825"/>
            <a:ext cx="623887" cy="290513"/>
          </a:xfrm>
          <a:custGeom>
            <a:avLst/>
            <a:gdLst>
              <a:gd name="T0" fmla="*/ 914 w 914"/>
              <a:gd name="T1" fmla="*/ 385 h 425"/>
              <a:gd name="T2" fmla="*/ 874 w 914"/>
              <a:gd name="T3" fmla="*/ 425 h 425"/>
              <a:gd name="T4" fmla="*/ 40 w 914"/>
              <a:gd name="T5" fmla="*/ 425 h 425"/>
              <a:gd name="T6" fmla="*/ 0 w 914"/>
              <a:gd name="T7" fmla="*/ 385 h 425"/>
              <a:gd name="T8" fmla="*/ 0 w 914"/>
              <a:gd name="T9" fmla="*/ 40 h 425"/>
              <a:gd name="T10" fmla="*/ 40 w 914"/>
              <a:gd name="T11" fmla="*/ 0 h 425"/>
              <a:gd name="T12" fmla="*/ 874 w 914"/>
              <a:gd name="T13" fmla="*/ 0 h 425"/>
              <a:gd name="T14" fmla="*/ 914 w 914"/>
              <a:gd name="T15" fmla="*/ 40 h 425"/>
              <a:gd name="T16" fmla="*/ 914 w 914"/>
              <a:gd name="T17" fmla="*/ 385 h 425"/>
              <a:gd name="T18" fmla="*/ 914 w 914"/>
              <a:gd name="T19" fmla="*/ 385 h 425"/>
              <a:gd name="T20" fmla="*/ 914 w 914"/>
              <a:gd name="T21" fmla="*/ 38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425">
                <a:moveTo>
                  <a:pt x="914" y="385"/>
                </a:moveTo>
                <a:cubicBezTo>
                  <a:pt x="914" y="412"/>
                  <a:pt x="901" y="425"/>
                  <a:pt x="874" y="425"/>
                </a:cubicBezTo>
                <a:lnTo>
                  <a:pt x="40" y="425"/>
                </a:lnTo>
                <a:cubicBezTo>
                  <a:pt x="13" y="425"/>
                  <a:pt x="0" y="412"/>
                  <a:pt x="0" y="385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385"/>
                </a:lnTo>
                <a:lnTo>
                  <a:pt x="914" y="385"/>
                </a:lnTo>
                <a:lnTo>
                  <a:pt x="914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0" name="Text Box 38"/>
          <p:cNvSpPr txBox="1">
            <a:spLocks noChangeArrowheads="1"/>
          </p:cNvSpPr>
          <p:nvPr/>
        </p:nvSpPr>
        <p:spPr bwMode="auto">
          <a:xfrm>
            <a:off x="7075424" y="2795588"/>
            <a:ext cx="617538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AWS Lambda</a:t>
            </a:r>
          </a:p>
        </p:txBody>
      </p:sp>
      <p:sp>
        <p:nvSpPr>
          <p:cNvPr id="41" name="Freeform 39"/>
          <p:cNvSpPr>
            <a:spLocks noChangeArrowheads="1"/>
          </p:cNvSpPr>
          <p:nvPr/>
        </p:nvSpPr>
        <p:spPr bwMode="auto">
          <a:xfrm>
            <a:off x="7991412" y="2741613"/>
            <a:ext cx="623887" cy="290512"/>
          </a:xfrm>
          <a:custGeom>
            <a:avLst/>
            <a:gdLst>
              <a:gd name="T0" fmla="*/ 914 w 914"/>
              <a:gd name="T1" fmla="*/ 385 h 425"/>
              <a:gd name="T2" fmla="*/ 874 w 914"/>
              <a:gd name="T3" fmla="*/ 425 h 425"/>
              <a:gd name="T4" fmla="*/ 40 w 914"/>
              <a:gd name="T5" fmla="*/ 425 h 425"/>
              <a:gd name="T6" fmla="*/ 0 w 914"/>
              <a:gd name="T7" fmla="*/ 385 h 425"/>
              <a:gd name="T8" fmla="*/ 0 w 914"/>
              <a:gd name="T9" fmla="*/ 40 h 425"/>
              <a:gd name="T10" fmla="*/ 40 w 914"/>
              <a:gd name="T11" fmla="*/ 0 h 425"/>
              <a:gd name="T12" fmla="*/ 874 w 914"/>
              <a:gd name="T13" fmla="*/ 0 h 425"/>
              <a:gd name="T14" fmla="*/ 914 w 914"/>
              <a:gd name="T15" fmla="*/ 40 h 425"/>
              <a:gd name="T16" fmla="*/ 914 w 914"/>
              <a:gd name="T17" fmla="*/ 385 h 425"/>
              <a:gd name="T18" fmla="*/ 914 w 914"/>
              <a:gd name="T19" fmla="*/ 385 h 425"/>
              <a:gd name="T20" fmla="*/ 914 w 914"/>
              <a:gd name="T21" fmla="*/ 38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425">
                <a:moveTo>
                  <a:pt x="914" y="385"/>
                </a:moveTo>
                <a:cubicBezTo>
                  <a:pt x="914" y="412"/>
                  <a:pt x="901" y="425"/>
                  <a:pt x="874" y="425"/>
                </a:cubicBezTo>
                <a:lnTo>
                  <a:pt x="40" y="425"/>
                </a:lnTo>
                <a:cubicBezTo>
                  <a:pt x="13" y="425"/>
                  <a:pt x="0" y="412"/>
                  <a:pt x="0" y="385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385"/>
                </a:lnTo>
                <a:lnTo>
                  <a:pt x="914" y="385"/>
                </a:lnTo>
                <a:lnTo>
                  <a:pt x="914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2" name="Text Box 40"/>
          <p:cNvSpPr txBox="1">
            <a:spLocks noChangeArrowheads="1"/>
          </p:cNvSpPr>
          <p:nvPr/>
        </p:nvSpPr>
        <p:spPr bwMode="auto">
          <a:xfrm>
            <a:off x="7996174" y="2747963"/>
            <a:ext cx="617538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Execution Role</a:t>
            </a:r>
          </a:p>
        </p:txBody>
      </p:sp>
      <p:sp>
        <p:nvSpPr>
          <p:cNvPr id="43" name="Freeform 41"/>
          <p:cNvSpPr>
            <a:spLocks/>
          </p:cNvSpPr>
          <p:nvPr/>
        </p:nvSpPr>
        <p:spPr bwMode="auto">
          <a:xfrm>
            <a:off x="4729099" y="723900"/>
            <a:ext cx="2444750" cy="908050"/>
          </a:xfrm>
          <a:custGeom>
            <a:avLst/>
            <a:gdLst>
              <a:gd name="T0" fmla="*/ 0 w 3581"/>
              <a:gd name="T1" fmla="*/ 1330 h 1330"/>
              <a:gd name="T2" fmla="*/ 0 w 3581"/>
              <a:gd name="T3" fmla="*/ 79 h 1330"/>
              <a:gd name="T4" fmla="*/ 80 w 3581"/>
              <a:gd name="T5" fmla="*/ 0 h 1330"/>
              <a:gd name="T6" fmla="*/ 3581 w 3581"/>
              <a:gd name="T7" fmla="*/ 8 h 1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1" h="1330">
                <a:moveTo>
                  <a:pt x="0" y="1330"/>
                </a:moveTo>
                <a:lnTo>
                  <a:pt x="0" y="79"/>
                </a:lnTo>
                <a:cubicBezTo>
                  <a:pt x="0" y="26"/>
                  <a:pt x="26" y="0"/>
                  <a:pt x="80" y="0"/>
                </a:cubicBezTo>
                <a:lnTo>
                  <a:pt x="3581" y="8"/>
                </a:lnTo>
              </a:path>
            </a:pathLst>
          </a:custGeom>
          <a:noFill/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4" name="Freeform 42"/>
          <p:cNvSpPr>
            <a:spLocks/>
          </p:cNvSpPr>
          <p:nvPr/>
        </p:nvSpPr>
        <p:spPr bwMode="auto">
          <a:xfrm>
            <a:off x="5186299" y="1387475"/>
            <a:ext cx="2744788" cy="701675"/>
          </a:xfrm>
          <a:custGeom>
            <a:avLst/>
            <a:gdLst>
              <a:gd name="T0" fmla="*/ 0 w 4020"/>
              <a:gd name="T1" fmla="*/ 1028 h 1028"/>
              <a:gd name="T2" fmla="*/ 1210 w 4020"/>
              <a:gd name="T3" fmla="*/ 1028 h 1028"/>
              <a:gd name="T4" fmla="*/ 1210 w 4020"/>
              <a:gd name="T5" fmla="*/ 0 h 1028"/>
              <a:gd name="T6" fmla="*/ 4020 w 4020"/>
              <a:gd name="T7" fmla="*/ 0 h 1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20" h="1028">
                <a:moveTo>
                  <a:pt x="0" y="1028"/>
                </a:moveTo>
                <a:lnTo>
                  <a:pt x="1210" y="1028"/>
                </a:lnTo>
                <a:lnTo>
                  <a:pt x="1210" y="0"/>
                </a:lnTo>
                <a:lnTo>
                  <a:pt x="4020" y="0"/>
                </a:lnTo>
              </a:path>
            </a:pathLst>
          </a:custGeom>
          <a:noFill/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5" name="Freeform 43"/>
          <p:cNvSpPr>
            <a:spLocks/>
          </p:cNvSpPr>
          <p:nvPr/>
        </p:nvSpPr>
        <p:spPr bwMode="auto">
          <a:xfrm>
            <a:off x="5454587" y="792163"/>
            <a:ext cx="304800" cy="187325"/>
          </a:xfrm>
          <a:custGeom>
            <a:avLst/>
            <a:gdLst>
              <a:gd name="T0" fmla="*/ 444 w 444"/>
              <a:gd name="T1" fmla="*/ 137 h 275"/>
              <a:gd name="T2" fmla="*/ 268 w 444"/>
              <a:gd name="T3" fmla="*/ 275 h 275"/>
              <a:gd name="T4" fmla="*/ 268 w 444"/>
              <a:gd name="T5" fmla="*/ 219 h 275"/>
              <a:gd name="T6" fmla="*/ 0 w 444"/>
              <a:gd name="T7" fmla="*/ 219 h 275"/>
              <a:gd name="T8" fmla="*/ 0 w 444"/>
              <a:gd name="T9" fmla="*/ 56 h 275"/>
              <a:gd name="T10" fmla="*/ 268 w 444"/>
              <a:gd name="T11" fmla="*/ 56 h 275"/>
              <a:gd name="T12" fmla="*/ 268 w 444"/>
              <a:gd name="T13" fmla="*/ 0 h 275"/>
              <a:gd name="T14" fmla="*/ 444 w 444"/>
              <a:gd name="T15" fmla="*/ 137 h 275"/>
              <a:gd name="T16" fmla="*/ 444 w 444"/>
              <a:gd name="T17" fmla="*/ 137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4" h="275">
                <a:moveTo>
                  <a:pt x="444" y="137"/>
                </a:moveTo>
                <a:lnTo>
                  <a:pt x="268" y="275"/>
                </a:lnTo>
                <a:lnTo>
                  <a:pt x="268" y="219"/>
                </a:lnTo>
                <a:lnTo>
                  <a:pt x="0" y="219"/>
                </a:lnTo>
                <a:lnTo>
                  <a:pt x="0" y="56"/>
                </a:lnTo>
                <a:lnTo>
                  <a:pt x="268" y="56"/>
                </a:lnTo>
                <a:lnTo>
                  <a:pt x="268" y="0"/>
                </a:lnTo>
                <a:lnTo>
                  <a:pt x="444" y="137"/>
                </a:lnTo>
                <a:lnTo>
                  <a:pt x="444" y="137"/>
                </a:lnTo>
                <a:close/>
              </a:path>
            </a:pathLst>
          </a:custGeom>
          <a:solidFill>
            <a:srgbClr val="512DA8">
              <a:alpha val="0"/>
            </a:srgbClr>
          </a:solidFill>
          <a:ln w="1091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5454587" y="827088"/>
            <a:ext cx="223837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sp>
        <p:nvSpPr>
          <p:cNvPr id="47" name="Freeform 45"/>
          <p:cNvSpPr>
            <a:spLocks/>
          </p:cNvSpPr>
          <p:nvPr/>
        </p:nvSpPr>
        <p:spPr bwMode="auto">
          <a:xfrm>
            <a:off x="5511737" y="2114550"/>
            <a:ext cx="303212" cy="187325"/>
          </a:xfrm>
          <a:custGeom>
            <a:avLst/>
            <a:gdLst>
              <a:gd name="T0" fmla="*/ 175 w 444"/>
              <a:gd name="T1" fmla="*/ 0 h 275"/>
              <a:gd name="T2" fmla="*/ 175 w 444"/>
              <a:gd name="T3" fmla="*/ 56 h 275"/>
              <a:gd name="T4" fmla="*/ 444 w 444"/>
              <a:gd name="T5" fmla="*/ 56 h 275"/>
              <a:gd name="T6" fmla="*/ 444 w 444"/>
              <a:gd name="T7" fmla="*/ 219 h 275"/>
              <a:gd name="T8" fmla="*/ 175 w 444"/>
              <a:gd name="T9" fmla="*/ 219 h 275"/>
              <a:gd name="T10" fmla="*/ 175 w 444"/>
              <a:gd name="T11" fmla="*/ 275 h 275"/>
              <a:gd name="T12" fmla="*/ 0 w 444"/>
              <a:gd name="T13" fmla="*/ 137 h 275"/>
              <a:gd name="T14" fmla="*/ 175 w 444"/>
              <a:gd name="T15" fmla="*/ 0 h 275"/>
              <a:gd name="T16" fmla="*/ 175 w 444"/>
              <a:gd name="T17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4" h="275">
                <a:moveTo>
                  <a:pt x="175" y="0"/>
                </a:moveTo>
                <a:lnTo>
                  <a:pt x="175" y="56"/>
                </a:lnTo>
                <a:lnTo>
                  <a:pt x="444" y="56"/>
                </a:lnTo>
                <a:lnTo>
                  <a:pt x="444" y="219"/>
                </a:lnTo>
                <a:lnTo>
                  <a:pt x="175" y="219"/>
                </a:lnTo>
                <a:lnTo>
                  <a:pt x="175" y="275"/>
                </a:lnTo>
                <a:lnTo>
                  <a:pt x="0" y="137"/>
                </a:lnTo>
                <a:lnTo>
                  <a:pt x="175" y="0"/>
                </a:lnTo>
                <a:lnTo>
                  <a:pt x="175" y="0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8" name="Text Box 46"/>
          <p:cNvSpPr txBox="1">
            <a:spLocks noChangeArrowheads="1"/>
          </p:cNvSpPr>
          <p:nvPr/>
        </p:nvSpPr>
        <p:spPr bwMode="auto">
          <a:xfrm>
            <a:off x="5591112" y="2151063"/>
            <a:ext cx="223837" cy="11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5186299" y="2279650"/>
            <a:ext cx="2024063" cy="349250"/>
          </a:xfrm>
          <a:custGeom>
            <a:avLst/>
            <a:gdLst>
              <a:gd name="T0" fmla="*/ 0 w 2965"/>
              <a:gd name="T1" fmla="*/ 0 h 546"/>
              <a:gd name="T2" fmla="*/ 1113 w 2965"/>
              <a:gd name="T3" fmla="*/ 460 h 546"/>
              <a:gd name="T4" fmla="*/ 2965 w 2965"/>
              <a:gd name="T5" fmla="*/ 394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65" h="546">
                <a:moveTo>
                  <a:pt x="0" y="0"/>
                </a:moveTo>
                <a:cubicBezTo>
                  <a:pt x="433" y="251"/>
                  <a:pt x="804" y="405"/>
                  <a:pt x="1113" y="460"/>
                </a:cubicBezTo>
                <a:cubicBezTo>
                  <a:pt x="1588" y="546"/>
                  <a:pt x="2206" y="524"/>
                  <a:pt x="2965" y="394"/>
                </a:cubicBezTo>
              </a:path>
            </a:pathLst>
          </a:custGeom>
          <a:noFill/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0" name="Freeform 48"/>
          <p:cNvSpPr>
            <a:spLocks noChangeArrowheads="1"/>
          </p:cNvSpPr>
          <p:nvPr/>
        </p:nvSpPr>
        <p:spPr bwMode="auto">
          <a:xfrm>
            <a:off x="3730562" y="1827213"/>
            <a:ext cx="623887" cy="520700"/>
          </a:xfrm>
          <a:custGeom>
            <a:avLst/>
            <a:gdLst>
              <a:gd name="T0" fmla="*/ 914 w 914"/>
              <a:gd name="T1" fmla="*/ 723 h 763"/>
              <a:gd name="T2" fmla="*/ 874 w 914"/>
              <a:gd name="T3" fmla="*/ 763 h 763"/>
              <a:gd name="T4" fmla="*/ 40 w 914"/>
              <a:gd name="T5" fmla="*/ 763 h 763"/>
              <a:gd name="T6" fmla="*/ 0 w 914"/>
              <a:gd name="T7" fmla="*/ 723 h 763"/>
              <a:gd name="T8" fmla="*/ 0 w 914"/>
              <a:gd name="T9" fmla="*/ 40 h 763"/>
              <a:gd name="T10" fmla="*/ 40 w 914"/>
              <a:gd name="T11" fmla="*/ 0 h 763"/>
              <a:gd name="T12" fmla="*/ 874 w 914"/>
              <a:gd name="T13" fmla="*/ 0 h 763"/>
              <a:gd name="T14" fmla="*/ 914 w 914"/>
              <a:gd name="T15" fmla="*/ 40 h 763"/>
              <a:gd name="T16" fmla="*/ 914 w 914"/>
              <a:gd name="T17" fmla="*/ 723 h 763"/>
              <a:gd name="T18" fmla="*/ 914 w 914"/>
              <a:gd name="T19" fmla="*/ 723 h 763"/>
              <a:gd name="T20" fmla="*/ 914 w 914"/>
              <a:gd name="T21" fmla="*/ 723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763">
                <a:moveTo>
                  <a:pt x="914" y="723"/>
                </a:moveTo>
                <a:cubicBezTo>
                  <a:pt x="914" y="749"/>
                  <a:pt x="901" y="763"/>
                  <a:pt x="874" y="763"/>
                </a:cubicBezTo>
                <a:lnTo>
                  <a:pt x="40" y="763"/>
                </a:lnTo>
                <a:cubicBezTo>
                  <a:pt x="13" y="763"/>
                  <a:pt x="0" y="749"/>
                  <a:pt x="0" y="723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723"/>
                </a:lnTo>
                <a:lnTo>
                  <a:pt x="914" y="723"/>
                </a:lnTo>
                <a:lnTo>
                  <a:pt x="914" y="7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1" name="Text Box 49"/>
          <p:cNvSpPr txBox="1">
            <a:spLocks noChangeArrowheads="1"/>
          </p:cNvSpPr>
          <p:nvPr/>
        </p:nvSpPr>
        <p:spPr bwMode="auto">
          <a:xfrm>
            <a:off x="3735324" y="1833563"/>
            <a:ext cx="617538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AWS Mobile SDK for Android</a:t>
            </a:r>
          </a:p>
        </p:txBody>
      </p:sp>
      <p:sp>
        <p:nvSpPr>
          <p:cNvPr id="52" name="Freeform 50"/>
          <p:cNvSpPr>
            <a:spLocks noChangeArrowheads="1"/>
          </p:cNvSpPr>
          <p:nvPr/>
        </p:nvSpPr>
        <p:spPr bwMode="auto">
          <a:xfrm>
            <a:off x="6027674" y="2333625"/>
            <a:ext cx="563563" cy="247650"/>
          </a:xfrm>
          <a:custGeom>
            <a:avLst/>
            <a:gdLst>
              <a:gd name="T0" fmla="*/ 825 w 825"/>
              <a:gd name="T1" fmla="*/ 323 h 363"/>
              <a:gd name="T2" fmla="*/ 785 w 825"/>
              <a:gd name="T3" fmla="*/ 363 h 363"/>
              <a:gd name="T4" fmla="*/ 40 w 825"/>
              <a:gd name="T5" fmla="*/ 363 h 363"/>
              <a:gd name="T6" fmla="*/ 0 w 825"/>
              <a:gd name="T7" fmla="*/ 323 h 363"/>
              <a:gd name="T8" fmla="*/ 0 w 825"/>
              <a:gd name="T9" fmla="*/ 40 h 363"/>
              <a:gd name="T10" fmla="*/ 40 w 825"/>
              <a:gd name="T11" fmla="*/ 0 h 363"/>
              <a:gd name="T12" fmla="*/ 785 w 825"/>
              <a:gd name="T13" fmla="*/ 0 h 363"/>
              <a:gd name="T14" fmla="*/ 825 w 825"/>
              <a:gd name="T15" fmla="*/ 40 h 363"/>
              <a:gd name="T16" fmla="*/ 825 w 825"/>
              <a:gd name="T17" fmla="*/ 323 h 363"/>
              <a:gd name="T18" fmla="*/ 825 w 825"/>
              <a:gd name="T19" fmla="*/ 323 h 363"/>
              <a:gd name="T20" fmla="*/ 825 w 825"/>
              <a:gd name="T21" fmla="*/ 323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5" h="363">
                <a:moveTo>
                  <a:pt x="825" y="323"/>
                </a:moveTo>
                <a:cubicBezTo>
                  <a:pt x="825" y="350"/>
                  <a:pt x="812" y="363"/>
                  <a:pt x="785" y="363"/>
                </a:cubicBezTo>
                <a:lnTo>
                  <a:pt x="40" y="363"/>
                </a:lnTo>
                <a:cubicBezTo>
                  <a:pt x="13" y="363"/>
                  <a:pt x="0" y="350"/>
                  <a:pt x="0" y="323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785" y="0"/>
                </a:lnTo>
                <a:cubicBezTo>
                  <a:pt x="812" y="0"/>
                  <a:pt x="825" y="13"/>
                  <a:pt x="825" y="40"/>
                </a:cubicBezTo>
                <a:lnTo>
                  <a:pt x="825" y="323"/>
                </a:lnTo>
                <a:lnTo>
                  <a:pt x="825" y="323"/>
                </a:lnTo>
                <a:lnTo>
                  <a:pt x="825" y="3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3" name="Text Box 51"/>
          <p:cNvSpPr txBox="1">
            <a:spLocks noChangeArrowheads="1"/>
          </p:cNvSpPr>
          <p:nvPr/>
        </p:nvSpPr>
        <p:spPr bwMode="auto">
          <a:xfrm>
            <a:off x="6034024" y="2338388"/>
            <a:ext cx="555625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Cognito Identity</a:t>
            </a:r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6364224" y="2638425"/>
            <a:ext cx="303213" cy="187325"/>
          </a:xfrm>
          <a:custGeom>
            <a:avLst/>
            <a:gdLst>
              <a:gd name="T0" fmla="*/ 444 w 444"/>
              <a:gd name="T1" fmla="*/ 137 h 275"/>
              <a:gd name="T2" fmla="*/ 268 w 444"/>
              <a:gd name="T3" fmla="*/ 275 h 275"/>
              <a:gd name="T4" fmla="*/ 268 w 444"/>
              <a:gd name="T5" fmla="*/ 219 h 275"/>
              <a:gd name="T6" fmla="*/ 0 w 444"/>
              <a:gd name="T7" fmla="*/ 219 h 275"/>
              <a:gd name="T8" fmla="*/ 0 w 444"/>
              <a:gd name="T9" fmla="*/ 56 h 275"/>
              <a:gd name="T10" fmla="*/ 268 w 444"/>
              <a:gd name="T11" fmla="*/ 56 h 275"/>
              <a:gd name="T12" fmla="*/ 268 w 444"/>
              <a:gd name="T13" fmla="*/ 0 h 275"/>
              <a:gd name="T14" fmla="*/ 444 w 444"/>
              <a:gd name="T15" fmla="*/ 137 h 275"/>
              <a:gd name="T16" fmla="*/ 444 w 444"/>
              <a:gd name="T17" fmla="*/ 137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4" h="275">
                <a:moveTo>
                  <a:pt x="444" y="137"/>
                </a:moveTo>
                <a:lnTo>
                  <a:pt x="268" y="275"/>
                </a:lnTo>
                <a:lnTo>
                  <a:pt x="268" y="219"/>
                </a:lnTo>
                <a:lnTo>
                  <a:pt x="0" y="219"/>
                </a:lnTo>
                <a:lnTo>
                  <a:pt x="0" y="56"/>
                </a:lnTo>
                <a:lnTo>
                  <a:pt x="268" y="56"/>
                </a:lnTo>
                <a:lnTo>
                  <a:pt x="268" y="0"/>
                </a:lnTo>
                <a:lnTo>
                  <a:pt x="444" y="137"/>
                </a:lnTo>
                <a:lnTo>
                  <a:pt x="444" y="137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5" name="Text Box 53"/>
          <p:cNvSpPr txBox="1">
            <a:spLocks noChangeArrowheads="1"/>
          </p:cNvSpPr>
          <p:nvPr/>
        </p:nvSpPr>
        <p:spPr bwMode="auto">
          <a:xfrm>
            <a:off x="6364224" y="2674938"/>
            <a:ext cx="222250" cy="11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7912037" y="3486150"/>
            <a:ext cx="1425575" cy="0"/>
          </a:xfrm>
          <a:custGeom>
            <a:avLst/>
            <a:gdLst>
              <a:gd name="T0" fmla="*/ 0 w 2090"/>
              <a:gd name="T1" fmla="*/ 0 h 1"/>
              <a:gd name="T2" fmla="*/ 2090 w 2090"/>
              <a:gd name="T3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090" h="1">
                <a:moveTo>
                  <a:pt x="0" y="0"/>
                </a:moveTo>
                <a:lnTo>
                  <a:pt x="2090" y="1"/>
                </a:lnTo>
              </a:path>
            </a:pathLst>
          </a:custGeom>
          <a:noFill/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8466074" y="2309813"/>
            <a:ext cx="152400" cy="163512"/>
          </a:xfrm>
          <a:custGeom>
            <a:avLst/>
            <a:gdLst>
              <a:gd name="T0" fmla="*/ 222 w 222"/>
              <a:gd name="T1" fmla="*/ 199 h 239"/>
              <a:gd name="T2" fmla="*/ 182 w 222"/>
              <a:gd name="T3" fmla="*/ 239 h 239"/>
              <a:gd name="T4" fmla="*/ 40 w 222"/>
              <a:gd name="T5" fmla="*/ 239 h 239"/>
              <a:gd name="T6" fmla="*/ 0 w 222"/>
              <a:gd name="T7" fmla="*/ 199 h 239"/>
              <a:gd name="T8" fmla="*/ 0 w 222"/>
              <a:gd name="T9" fmla="*/ 40 h 239"/>
              <a:gd name="T10" fmla="*/ 40 w 222"/>
              <a:gd name="T11" fmla="*/ 0 h 239"/>
              <a:gd name="T12" fmla="*/ 182 w 222"/>
              <a:gd name="T13" fmla="*/ 0 h 239"/>
              <a:gd name="T14" fmla="*/ 222 w 222"/>
              <a:gd name="T15" fmla="*/ 40 h 239"/>
              <a:gd name="T16" fmla="*/ 222 w 222"/>
              <a:gd name="T17" fmla="*/ 199 h 239"/>
              <a:gd name="T18" fmla="*/ 222 w 222"/>
              <a:gd name="T19" fmla="*/ 199 h 239"/>
              <a:gd name="T20" fmla="*/ 222 w 222"/>
              <a:gd name="T21" fmla="*/ 19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2" h="239">
                <a:moveTo>
                  <a:pt x="222" y="199"/>
                </a:moveTo>
                <a:cubicBezTo>
                  <a:pt x="222" y="226"/>
                  <a:pt x="208" y="239"/>
                  <a:pt x="182" y="239"/>
                </a:cubicBezTo>
                <a:lnTo>
                  <a:pt x="40" y="239"/>
                </a:lnTo>
                <a:cubicBezTo>
                  <a:pt x="13" y="239"/>
                  <a:pt x="0" y="226"/>
                  <a:pt x="0" y="199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182" y="0"/>
                </a:lnTo>
                <a:cubicBezTo>
                  <a:pt x="208" y="0"/>
                  <a:pt x="222" y="13"/>
                  <a:pt x="222" y="40"/>
                </a:cubicBezTo>
                <a:lnTo>
                  <a:pt x="222" y="199"/>
                </a:lnTo>
                <a:lnTo>
                  <a:pt x="222" y="199"/>
                </a:lnTo>
                <a:lnTo>
                  <a:pt x="222" y="19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545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" name="Text Box 56"/>
          <p:cNvSpPr txBox="1">
            <a:spLocks noChangeArrowheads="1"/>
          </p:cNvSpPr>
          <p:nvPr/>
        </p:nvSpPr>
        <p:spPr bwMode="auto">
          <a:xfrm>
            <a:off x="8472424" y="2314575"/>
            <a:ext cx="141288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59" name="Freeform 57"/>
          <p:cNvSpPr>
            <a:spLocks/>
          </p:cNvSpPr>
          <p:nvPr/>
        </p:nvSpPr>
        <p:spPr bwMode="auto">
          <a:xfrm>
            <a:off x="7886637" y="2936875"/>
            <a:ext cx="201612" cy="306388"/>
          </a:xfrm>
          <a:custGeom>
            <a:avLst/>
            <a:gdLst>
              <a:gd name="T0" fmla="*/ 153 w 295"/>
              <a:gd name="T1" fmla="*/ 293 h 448"/>
              <a:gd name="T2" fmla="*/ 248 w 295"/>
              <a:gd name="T3" fmla="*/ 244 h 448"/>
              <a:gd name="T4" fmla="*/ 190 w 295"/>
              <a:gd name="T5" fmla="*/ 183 h 448"/>
              <a:gd name="T6" fmla="*/ 295 w 295"/>
              <a:gd name="T7" fmla="*/ 115 h 448"/>
              <a:gd name="T8" fmla="*/ 179 w 295"/>
              <a:gd name="T9" fmla="*/ 0 h 448"/>
              <a:gd name="T10" fmla="*/ 29 w 295"/>
              <a:gd name="T11" fmla="*/ 149 h 448"/>
              <a:gd name="T12" fmla="*/ 104 w 295"/>
              <a:gd name="T13" fmla="*/ 224 h 448"/>
              <a:gd name="T14" fmla="*/ 29 w 295"/>
              <a:gd name="T15" fmla="*/ 280 h 448"/>
              <a:gd name="T16" fmla="*/ 97 w 295"/>
              <a:gd name="T17" fmla="*/ 337 h 448"/>
              <a:gd name="T18" fmla="*/ 0 w 295"/>
              <a:gd name="T19" fmla="*/ 448 h 448"/>
              <a:gd name="T20" fmla="*/ 210 w 295"/>
              <a:gd name="T21" fmla="*/ 347 h 448"/>
              <a:gd name="T22" fmla="*/ 153 w 295"/>
              <a:gd name="T23" fmla="*/ 293 h 448"/>
              <a:gd name="T24" fmla="*/ 153 w 295"/>
              <a:gd name="T25" fmla="*/ 293 h 448"/>
              <a:gd name="T26" fmla="*/ 153 w 295"/>
              <a:gd name="T27" fmla="*/ 293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95" h="448">
                <a:moveTo>
                  <a:pt x="153" y="293"/>
                </a:moveTo>
                <a:lnTo>
                  <a:pt x="248" y="244"/>
                </a:lnTo>
                <a:lnTo>
                  <a:pt x="190" y="183"/>
                </a:lnTo>
                <a:lnTo>
                  <a:pt x="295" y="115"/>
                </a:lnTo>
                <a:lnTo>
                  <a:pt x="179" y="0"/>
                </a:lnTo>
                <a:lnTo>
                  <a:pt x="29" y="149"/>
                </a:lnTo>
                <a:lnTo>
                  <a:pt x="104" y="224"/>
                </a:lnTo>
                <a:lnTo>
                  <a:pt x="29" y="280"/>
                </a:lnTo>
                <a:lnTo>
                  <a:pt x="97" y="337"/>
                </a:lnTo>
                <a:lnTo>
                  <a:pt x="0" y="448"/>
                </a:lnTo>
                <a:lnTo>
                  <a:pt x="210" y="347"/>
                </a:lnTo>
                <a:lnTo>
                  <a:pt x="153" y="293"/>
                </a:lnTo>
                <a:lnTo>
                  <a:pt x="153" y="293"/>
                </a:lnTo>
                <a:lnTo>
                  <a:pt x="153" y="293"/>
                </a:lnTo>
                <a:close/>
              </a:path>
            </a:pathLst>
          </a:custGeom>
          <a:solidFill>
            <a:srgbClr val="FFEF59"/>
          </a:solidFill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0" name="Text Box 58"/>
          <p:cNvSpPr txBox="1">
            <a:spLocks noChangeArrowheads="1"/>
          </p:cNvSpPr>
          <p:nvPr/>
        </p:nvSpPr>
        <p:spPr bwMode="auto">
          <a:xfrm>
            <a:off x="7927912" y="3008313"/>
            <a:ext cx="115887" cy="17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sp>
        <p:nvSpPr>
          <p:cNvPr id="61" name="Freeform 59"/>
          <p:cNvSpPr>
            <a:spLocks/>
          </p:cNvSpPr>
          <p:nvPr/>
        </p:nvSpPr>
        <p:spPr bwMode="auto">
          <a:xfrm>
            <a:off x="8197787" y="3589338"/>
            <a:ext cx="152400" cy="163512"/>
          </a:xfrm>
          <a:custGeom>
            <a:avLst/>
            <a:gdLst>
              <a:gd name="T0" fmla="*/ 222 w 222"/>
              <a:gd name="T1" fmla="*/ 199 h 239"/>
              <a:gd name="T2" fmla="*/ 182 w 222"/>
              <a:gd name="T3" fmla="*/ 239 h 239"/>
              <a:gd name="T4" fmla="*/ 40 w 222"/>
              <a:gd name="T5" fmla="*/ 239 h 239"/>
              <a:gd name="T6" fmla="*/ 0 w 222"/>
              <a:gd name="T7" fmla="*/ 199 h 239"/>
              <a:gd name="T8" fmla="*/ 0 w 222"/>
              <a:gd name="T9" fmla="*/ 40 h 239"/>
              <a:gd name="T10" fmla="*/ 40 w 222"/>
              <a:gd name="T11" fmla="*/ 0 h 239"/>
              <a:gd name="T12" fmla="*/ 182 w 222"/>
              <a:gd name="T13" fmla="*/ 0 h 239"/>
              <a:gd name="T14" fmla="*/ 222 w 222"/>
              <a:gd name="T15" fmla="*/ 40 h 239"/>
              <a:gd name="T16" fmla="*/ 222 w 222"/>
              <a:gd name="T17" fmla="*/ 199 h 239"/>
              <a:gd name="T18" fmla="*/ 222 w 222"/>
              <a:gd name="T19" fmla="*/ 199 h 239"/>
              <a:gd name="T20" fmla="*/ 222 w 222"/>
              <a:gd name="T21" fmla="*/ 19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2" h="239">
                <a:moveTo>
                  <a:pt x="222" y="199"/>
                </a:moveTo>
                <a:cubicBezTo>
                  <a:pt x="222" y="226"/>
                  <a:pt x="208" y="239"/>
                  <a:pt x="182" y="239"/>
                </a:cubicBezTo>
                <a:lnTo>
                  <a:pt x="40" y="239"/>
                </a:lnTo>
                <a:cubicBezTo>
                  <a:pt x="13" y="239"/>
                  <a:pt x="0" y="226"/>
                  <a:pt x="0" y="199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182" y="0"/>
                </a:lnTo>
                <a:cubicBezTo>
                  <a:pt x="208" y="0"/>
                  <a:pt x="222" y="13"/>
                  <a:pt x="222" y="40"/>
                </a:cubicBezTo>
                <a:lnTo>
                  <a:pt x="222" y="199"/>
                </a:lnTo>
                <a:lnTo>
                  <a:pt x="222" y="199"/>
                </a:lnTo>
                <a:lnTo>
                  <a:pt x="222" y="19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545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" name="Text Box 60"/>
          <p:cNvSpPr txBox="1">
            <a:spLocks noChangeArrowheads="1"/>
          </p:cNvSpPr>
          <p:nvPr/>
        </p:nvSpPr>
        <p:spPr bwMode="auto">
          <a:xfrm>
            <a:off x="8204137" y="3594100"/>
            <a:ext cx="141287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63" name="Freeform 61"/>
          <p:cNvSpPr>
            <a:spLocks/>
          </p:cNvSpPr>
          <p:nvPr/>
        </p:nvSpPr>
        <p:spPr bwMode="auto">
          <a:xfrm>
            <a:off x="7729474" y="2455863"/>
            <a:ext cx="303213" cy="187325"/>
          </a:xfrm>
          <a:custGeom>
            <a:avLst/>
            <a:gdLst>
              <a:gd name="T0" fmla="*/ 444 w 444"/>
              <a:gd name="T1" fmla="*/ 137 h 275"/>
              <a:gd name="T2" fmla="*/ 268 w 444"/>
              <a:gd name="T3" fmla="*/ 275 h 275"/>
              <a:gd name="T4" fmla="*/ 268 w 444"/>
              <a:gd name="T5" fmla="*/ 219 h 275"/>
              <a:gd name="T6" fmla="*/ 0 w 444"/>
              <a:gd name="T7" fmla="*/ 219 h 275"/>
              <a:gd name="T8" fmla="*/ 0 w 444"/>
              <a:gd name="T9" fmla="*/ 56 h 275"/>
              <a:gd name="T10" fmla="*/ 268 w 444"/>
              <a:gd name="T11" fmla="*/ 56 h 275"/>
              <a:gd name="T12" fmla="*/ 268 w 444"/>
              <a:gd name="T13" fmla="*/ 0 h 275"/>
              <a:gd name="T14" fmla="*/ 444 w 444"/>
              <a:gd name="T15" fmla="*/ 137 h 275"/>
              <a:gd name="T16" fmla="*/ 444 w 444"/>
              <a:gd name="T17" fmla="*/ 137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4" h="275">
                <a:moveTo>
                  <a:pt x="444" y="137"/>
                </a:moveTo>
                <a:lnTo>
                  <a:pt x="268" y="275"/>
                </a:lnTo>
                <a:lnTo>
                  <a:pt x="268" y="219"/>
                </a:lnTo>
                <a:lnTo>
                  <a:pt x="0" y="219"/>
                </a:lnTo>
                <a:lnTo>
                  <a:pt x="0" y="56"/>
                </a:lnTo>
                <a:lnTo>
                  <a:pt x="268" y="56"/>
                </a:lnTo>
                <a:lnTo>
                  <a:pt x="268" y="0"/>
                </a:lnTo>
                <a:lnTo>
                  <a:pt x="444" y="137"/>
                </a:lnTo>
                <a:lnTo>
                  <a:pt x="444" y="137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4" name="Text Box 62"/>
          <p:cNvSpPr txBox="1">
            <a:spLocks noChangeArrowheads="1"/>
          </p:cNvSpPr>
          <p:nvPr/>
        </p:nvSpPr>
        <p:spPr bwMode="auto">
          <a:xfrm>
            <a:off x="7729474" y="2492375"/>
            <a:ext cx="222250" cy="11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sp>
        <p:nvSpPr>
          <p:cNvPr id="65" name="Freeform 63"/>
          <p:cNvSpPr>
            <a:spLocks noChangeArrowheads="1"/>
          </p:cNvSpPr>
          <p:nvPr/>
        </p:nvSpPr>
        <p:spPr bwMode="auto">
          <a:xfrm>
            <a:off x="9434449" y="4678363"/>
            <a:ext cx="234950" cy="234950"/>
          </a:xfrm>
          <a:custGeom>
            <a:avLst/>
            <a:gdLst>
              <a:gd name="T0" fmla="*/ 344 w 344"/>
              <a:gd name="T1" fmla="*/ 344 h 344"/>
              <a:gd name="T2" fmla="*/ 0 w 344"/>
              <a:gd name="T3" fmla="*/ 344 h 344"/>
              <a:gd name="T4" fmla="*/ 0 w 344"/>
              <a:gd name="T5" fmla="*/ 0 h 344"/>
              <a:gd name="T6" fmla="*/ 344 w 344"/>
              <a:gd name="T7" fmla="*/ 0 h 344"/>
              <a:gd name="T8" fmla="*/ 344 w 344"/>
              <a:gd name="T9" fmla="*/ 344 h 344"/>
              <a:gd name="T10" fmla="*/ 344 w 344"/>
              <a:gd name="T11" fmla="*/ 344 h 344"/>
              <a:gd name="T12" fmla="*/ 17 w 344"/>
              <a:gd name="T13" fmla="*/ 327 h 344"/>
              <a:gd name="T14" fmla="*/ 327 w 344"/>
              <a:gd name="T15" fmla="*/ 327 h 344"/>
              <a:gd name="T16" fmla="*/ 327 w 344"/>
              <a:gd name="T17" fmla="*/ 17 h 344"/>
              <a:gd name="T18" fmla="*/ 17 w 344"/>
              <a:gd name="T19" fmla="*/ 17 h 344"/>
              <a:gd name="T20" fmla="*/ 17 w 344"/>
              <a:gd name="T21" fmla="*/ 327 h 344"/>
              <a:gd name="T22" fmla="*/ 344 w 344"/>
              <a:gd name="T23" fmla="*/ 344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4" h="344">
                <a:moveTo>
                  <a:pt x="344" y="344"/>
                </a:moveTo>
                <a:lnTo>
                  <a:pt x="0" y="344"/>
                </a:lnTo>
                <a:lnTo>
                  <a:pt x="0" y="0"/>
                </a:lnTo>
                <a:lnTo>
                  <a:pt x="344" y="0"/>
                </a:lnTo>
                <a:lnTo>
                  <a:pt x="344" y="344"/>
                </a:lnTo>
                <a:lnTo>
                  <a:pt x="344" y="344"/>
                </a:lnTo>
                <a:close/>
                <a:moveTo>
                  <a:pt x="17" y="327"/>
                </a:moveTo>
                <a:lnTo>
                  <a:pt x="327" y="327"/>
                </a:lnTo>
                <a:lnTo>
                  <a:pt x="327" y="17"/>
                </a:lnTo>
                <a:lnTo>
                  <a:pt x="17" y="17"/>
                </a:lnTo>
                <a:lnTo>
                  <a:pt x="17" y="327"/>
                </a:lnTo>
                <a:lnTo>
                  <a:pt x="344" y="344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6" name="Freeform 64"/>
          <p:cNvSpPr>
            <a:spLocks noChangeArrowheads="1"/>
          </p:cNvSpPr>
          <p:nvPr/>
        </p:nvSpPr>
        <p:spPr bwMode="auto">
          <a:xfrm>
            <a:off x="9467787" y="4649788"/>
            <a:ext cx="11112" cy="34925"/>
          </a:xfrm>
          <a:custGeom>
            <a:avLst/>
            <a:gdLst>
              <a:gd name="T0" fmla="*/ 0 w 17"/>
              <a:gd name="T1" fmla="*/ 0 h 50"/>
              <a:gd name="T2" fmla="*/ 17 w 17"/>
              <a:gd name="T3" fmla="*/ 0 h 50"/>
              <a:gd name="T4" fmla="*/ 17 w 17"/>
              <a:gd name="T5" fmla="*/ 50 h 50"/>
              <a:gd name="T6" fmla="*/ 0 w 17"/>
              <a:gd name="T7" fmla="*/ 50 h 50"/>
              <a:gd name="T8" fmla="*/ 0 w 17"/>
              <a:gd name="T9" fmla="*/ 0 h 50"/>
              <a:gd name="T10" fmla="*/ 0 w 17"/>
              <a:gd name="T11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50">
                <a:moveTo>
                  <a:pt x="0" y="0"/>
                </a:moveTo>
                <a:lnTo>
                  <a:pt x="17" y="0"/>
                </a:lnTo>
                <a:lnTo>
                  <a:pt x="17" y="50"/>
                </a:lnTo>
                <a:lnTo>
                  <a:pt x="0" y="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7" name="Freeform 65"/>
          <p:cNvSpPr>
            <a:spLocks noChangeArrowheads="1"/>
          </p:cNvSpPr>
          <p:nvPr/>
        </p:nvSpPr>
        <p:spPr bwMode="auto">
          <a:xfrm>
            <a:off x="9505887" y="4649788"/>
            <a:ext cx="12700" cy="34925"/>
          </a:xfrm>
          <a:custGeom>
            <a:avLst/>
            <a:gdLst>
              <a:gd name="T0" fmla="*/ 0 w 17"/>
              <a:gd name="T1" fmla="*/ 0 h 50"/>
              <a:gd name="T2" fmla="*/ 17 w 17"/>
              <a:gd name="T3" fmla="*/ 0 h 50"/>
              <a:gd name="T4" fmla="*/ 17 w 17"/>
              <a:gd name="T5" fmla="*/ 50 h 50"/>
              <a:gd name="T6" fmla="*/ 0 w 17"/>
              <a:gd name="T7" fmla="*/ 50 h 50"/>
              <a:gd name="T8" fmla="*/ 0 w 17"/>
              <a:gd name="T9" fmla="*/ 0 h 50"/>
              <a:gd name="T10" fmla="*/ 0 w 17"/>
              <a:gd name="T11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50">
                <a:moveTo>
                  <a:pt x="0" y="0"/>
                </a:moveTo>
                <a:lnTo>
                  <a:pt x="17" y="0"/>
                </a:lnTo>
                <a:lnTo>
                  <a:pt x="17" y="50"/>
                </a:lnTo>
                <a:lnTo>
                  <a:pt x="0" y="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8" name="Freeform 66"/>
          <p:cNvSpPr>
            <a:spLocks noChangeArrowheads="1"/>
          </p:cNvSpPr>
          <p:nvPr/>
        </p:nvSpPr>
        <p:spPr bwMode="auto">
          <a:xfrm>
            <a:off x="9543987" y="4649788"/>
            <a:ext cx="12700" cy="34925"/>
          </a:xfrm>
          <a:custGeom>
            <a:avLst/>
            <a:gdLst>
              <a:gd name="T0" fmla="*/ 0 w 17"/>
              <a:gd name="T1" fmla="*/ 0 h 50"/>
              <a:gd name="T2" fmla="*/ 17 w 17"/>
              <a:gd name="T3" fmla="*/ 0 h 50"/>
              <a:gd name="T4" fmla="*/ 17 w 17"/>
              <a:gd name="T5" fmla="*/ 50 h 50"/>
              <a:gd name="T6" fmla="*/ 0 w 17"/>
              <a:gd name="T7" fmla="*/ 50 h 50"/>
              <a:gd name="T8" fmla="*/ 0 w 17"/>
              <a:gd name="T9" fmla="*/ 0 h 50"/>
              <a:gd name="T10" fmla="*/ 0 w 17"/>
              <a:gd name="T11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50">
                <a:moveTo>
                  <a:pt x="0" y="0"/>
                </a:moveTo>
                <a:lnTo>
                  <a:pt x="17" y="0"/>
                </a:lnTo>
                <a:lnTo>
                  <a:pt x="17" y="50"/>
                </a:lnTo>
                <a:lnTo>
                  <a:pt x="0" y="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9" name="Freeform 67"/>
          <p:cNvSpPr>
            <a:spLocks noChangeArrowheads="1"/>
          </p:cNvSpPr>
          <p:nvPr/>
        </p:nvSpPr>
        <p:spPr bwMode="auto">
          <a:xfrm>
            <a:off x="9582087" y="4649788"/>
            <a:ext cx="12700" cy="34925"/>
          </a:xfrm>
          <a:custGeom>
            <a:avLst/>
            <a:gdLst>
              <a:gd name="T0" fmla="*/ 0 w 17"/>
              <a:gd name="T1" fmla="*/ 0 h 50"/>
              <a:gd name="T2" fmla="*/ 17 w 17"/>
              <a:gd name="T3" fmla="*/ 0 h 50"/>
              <a:gd name="T4" fmla="*/ 17 w 17"/>
              <a:gd name="T5" fmla="*/ 50 h 50"/>
              <a:gd name="T6" fmla="*/ 0 w 17"/>
              <a:gd name="T7" fmla="*/ 50 h 50"/>
              <a:gd name="T8" fmla="*/ 0 w 17"/>
              <a:gd name="T9" fmla="*/ 0 h 50"/>
              <a:gd name="T10" fmla="*/ 0 w 17"/>
              <a:gd name="T11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50">
                <a:moveTo>
                  <a:pt x="0" y="0"/>
                </a:moveTo>
                <a:lnTo>
                  <a:pt x="17" y="0"/>
                </a:lnTo>
                <a:lnTo>
                  <a:pt x="17" y="50"/>
                </a:lnTo>
                <a:lnTo>
                  <a:pt x="0" y="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0" name="Freeform 68"/>
          <p:cNvSpPr>
            <a:spLocks noChangeArrowheads="1"/>
          </p:cNvSpPr>
          <p:nvPr/>
        </p:nvSpPr>
        <p:spPr bwMode="auto">
          <a:xfrm>
            <a:off x="9620187" y="4649788"/>
            <a:ext cx="12700" cy="34925"/>
          </a:xfrm>
          <a:custGeom>
            <a:avLst/>
            <a:gdLst>
              <a:gd name="T0" fmla="*/ 0 w 17"/>
              <a:gd name="T1" fmla="*/ 0 h 50"/>
              <a:gd name="T2" fmla="*/ 17 w 17"/>
              <a:gd name="T3" fmla="*/ 0 h 50"/>
              <a:gd name="T4" fmla="*/ 17 w 17"/>
              <a:gd name="T5" fmla="*/ 50 h 50"/>
              <a:gd name="T6" fmla="*/ 0 w 17"/>
              <a:gd name="T7" fmla="*/ 50 h 50"/>
              <a:gd name="T8" fmla="*/ 0 w 17"/>
              <a:gd name="T9" fmla="*/ 0 h 50"/>
              <a:gd name="T10" fmla="*/ 0 w 17"/>
              <a:gd name="T11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50">
                <a:moveTo>
                  <a:pt x="0" y="0"/>
                </a:moveTo>
                <a:lnTo>
                  <a:pt x="17" y="0"/>
                </a:lnTo>
                <a:lnTo>
                  <a:pt x="17" y="50"/>
                </a:lnTo>
                <a:lnTo>
                  <a:pt x="0" y="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1" name="Freeform 69"/>
          <p:cNvSpPr>
            <a:spLocks noChangeArrowheads="1"/>
          </p:cNvSpPr>
          <p:nvPr/>
        </p:nvSpPr>
        <p:spPr bwMode="auto">
          <a:xfrm>
            <a:off x="9467787" y="4908550"/>
            <a:ext cx="11112" cy="33338"/>
          </a:xfrm>
          <a:custGeom>
            <a:avLst/>
            <a:gdLst>
              <a:gd name="T0" fmla="*/ 0 w 17"/>
              <a:gd name="T1" fmla="*/ 0 h 50"/>
              <a:gd name="T2" fmla="*/ 17 w 17"/>
              <a:gd name="T3" fmla="*/ 0 h 50"/>
              <a:gd name="T4" fmla="*/ 17 w 17"/>
              <a:gd name="T5" fmla="*/ 50 h 50"/>
              <a:gd name="T6" fmla="*/ 0 w 17"/>
              <a:gd name="T7" fmla="*/ 50 h 50"/>
              <a:gd name="T8" fmla="*/ 0 w 17"/>
              <a:gd name="T9" fmla="*/ 0 h 50"/>
              <a:gd name="T10" fmla="*/ 0 w 17"/>
              <a:gd name="T11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50">
                <a:moveTo>
                  <a:pt x="0" y="0"/>
                </a:moveTo>
                <a:lnTo>
                  <a:pt x="17" y="0"/>
                </a:lnTo>
                <a:lnTo>
                  <a:pt x="17" y="50"/>
                </a:lnTo>
                <a:lnTo>
                  <a:pt x="0" y="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2" name="Freeform 70"/>
          <p:cNvSpPr>
            <a:spLocks noChangeArrowheads="1"/>
          </p:cNvSpPr>
          <p:nvPr/>
        </p:nvSpPr>
        <p:spPr bwMode="auto">
          <a:xfrm>
            <a:off x="9505887" y="4908550"/>
            <a:ext cx="12700" cy="33338"/>
          </a:xfrm>
          <a:custGeom>
            <a:avLst/>
            <a:gdLst>
              <a:gd name="T0" fmla="*/ 0 w 17"/>
              <a:gd name="T1" fmla="*/ 0 h 50"/>
              <a:gd name="T2" fmla="*/ 17 w 17"/>
              <a:gd name="T3" fmla="*/ 0 h 50"/>
              <a:gd name="T4" fmla="*/ 17 w 17"/>
              <a:gd name="T5" fmla="*/ 50 h 50"/>
              <a:gd name="T6" fmla="*/ 0 w 17"/>
              <a:gd name="T7" fmla="*/ 50 h 50"/>
              <a:gd name="T8" fmla="*/ 0 w 17"/>
              <a:gd name="T9" fmla="*/ 0 h 50"/>
              <a:gd name="T10" fmla="*/ 0 w 17"/>
              <a:gd name="T11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50">
                <a:moveTo>
                  <a:pt x="0" y="0"/>
                </a:moveTo>
                <a:lnTo>
                  <a:pt x="17" y="0"/>
                </a:lnTo>
                <a:lnTo>
                  <a:pt x="17" y="50"/>
                </a:lnTo>
                <a:lnTo>
                  <a:pt x="0" y="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3" name="Freeform 71"/>
          <p:cNvSpPr>
            <a:spLocks noChangeArrowheads="1"/>
          </p:cNvSpPr>
          <p:nvPr/>
        </p:nvSpPr>
        <p:spPr bwMode="auto">
          <a:xfrm>
            <a:off x="9543987" y="4908550"/>
            <a:ext cx="12700" cy="33338"/>
          </a:xfrm>
          <a:custGeom>
            <a:avLst/>
            <a:gdLst>
              <a:gd name="T0" fmla="*/ 0 w 17"/>
              <a:gd name="T1" fmla="*/ 0 h 50"/>
              <a:gd name="T2" fmla="*/ 17 w 17"/>
              <a:gd name="T3" fmla="*/ 0 h 50"/>
              <a:gd name="T4" fmla="*/ 17 w 17"/>
              <a:gd name="T5" fmla="*/ 50 h 50"/>
              <a:gd name="T6" fmla="*/ 0 w 17"/>
              <a:gd name="T7" fmla="*/ 50 h 50"/>
              <a:gd name="T8" fmla="*/ 0 w 17"/>
              <a:gd name="T9" fmla="*/ 0 h 50"/>
              <a:gd name="T10" fmla="*/ 0 w 17"/>
              <a:gd name="T11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50">
                <a:moveTo>
                  <a:pt x="0" y="0"/>
                </a:moveTo>
                <a:lnTo>
                  <a:pt x="17" y="0"/>
                </a:lnTo>
                <a:lnTo>
                  <a:pt x="17" y="50"/>
                </a:lnTo>
                <a:lnTo>
                  <a:pt x="0" y="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4" name="Freeform 72"/>
          <p:cNvSpPr>
            <a:spLocks noChangeArrowheads="1"/>
          </p:cNvSpPr>
          <p:nvPr/>
        </p:nvSpPr>
        <p:spPr bwMode="auto">
          <a:xfrm>
            <a:off x="9582087" y="4908550"/>
            <a:ext cx="12700" cy="33338"/>
          </a:xfrm>
          <a:custGeom>
            <a:avLst/>
            <a:gdLst>
              <a:gd name="T0" fmla="*/ 0 w 17"/>
              <a:gd name="T1" fmla="*/ 0 h 50"/>
              <a:gd name="T2" fmla="*/ 17 w 17"/>
              <a:gd name="T3" fmla="*/ 0 h 50"/>
              <a:gd name="T4" fmla="*/ 17 w 17"/>
              <a:gd name="T5" fmla="*/ 50 h 50"/>
              <a:gd name="T6" fmla="*/ 0 w 17"/>
              <a:gd name="T7" fmla="*/ 50 h 50"/>
              <a:gd name="T8" fmla="*/ 0 w 17"/>
              <a:gd name="T9" fmla="*/ 0 h 50"/>
              <a:gd name="T10" fmla="*/ 0 w 17"/>
              <a:gd name="T11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50">
                <a:moveTo>
                  <a:pt x="0" y="0"/>
                </a:moveTo>
                <a:lnTo>
                  <a:pt x="17" y="0"/>
                </a:lnTo>
                <a:lnTo>
                  <a:pt x="17" y="50"/>
                </a:lnTo>
                <a:lnTo>
                  <a:pt x="0" y="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5" name="Freeform 73"/>
          <p:cNvSpPr>
            <a:spLocks noChangeArrowheads="1"/>
          </p:cNvSpPr>
          <p:nvPr/>
        </p:nvSpPr>
        <p:spPr bwMode="auto">
          <a:xfrm>
            <a:off x="9620187" y="4908550"/>
            <a:ext cx="12700" cy="33338"/>
          </a:xfrm>
          <a:custGeom>
            <a:avLst/>
            <a:gdLst>
              <a:gd name="T0" fmla="*/ 0 w 17"/>
              <a:gd name="T1" fmla="*/ 0 h 50"/>
              <a:gd name="T2" fmla="*/ 17 w 17"/>
              <a:gd name="T3" fmla="*/ 0 h 50"/>
              <a:gd name="T4" fmla="*/ 17 w 17"/>
              <a:gd name="T5" fmla="*/ 50 h 50"/>
              <a:gd name="T6" fmla="*/ 0 w 17"/>
              <a:gd name="T7" fmla="*/ 50 h 50"/>
              <a:gd name="T8" fmla="*/ 0 w 17"/>
              <a:gd name="T9" fmla="*/ 0 h 50"/>
              <a:gd name="T10" fmla="*/ 0 w 17"/>
              <a:gd name="T11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50">
                <a:moveTo>
                  <a:pt x="0" y="0"/>
                </a:moveTo>
                <a:lnTo>
                  <a:pt x="17" y="0"/>
                </a:lnTo>
                <a:lnTo>
                  <a:pt x="17" y="50"/>
                </a:lnTo>
                <a:lnTo>
                  <a:pt x="0" y="5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6" name="Freeform 74"/>
          <p:cNvSpPr>
            <a:spLocks noChangeArrowheads="1"/>
          </p:cNvSpPr>
          <p:nvPr/>
        </p:nvSpPr>
        <p:spPr bwMode="auto">
          <a:xfrm>
            <a:off x="9663049" y="4713288"/>
            <a:ext cx="34925" cy="12700"/>
          </a:xfrm>
          <a:custGeom>
            <a:avLst/>
            <a:gdLst>
              <a:gd name="T0" fmla="*/ 0 w 50"/>
              <a:gd name="T1" fmla="*/ 0 h 17"/>
              <a:gd name="T2" fmla="*/ 50 w 50"/>
              <a:gd name="T3" fmla="*/ 0 h 17"/>
              <a:gd name="T4" fmla="*/ 50 w 50"/>
              <a:gd name="T5" fmla="*/ 17 h 17"/>
              <a:gd name="T6" fmla="*/ 0 w 50"/>
              <a:gd name="T7" fmla="*/ 17 h 17"/>
              <a:gd name="T8" fmla="*/ 0 w 50"/>
              <a:gd name="T9" fmla="*/ 0 h 17"/>
              <a:gd name="T10" fmla="*/ 0 w 50"/>
              <a:gd name="T1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17">
                <a:moveTo>
                  <a:pt x="0" y="0"/>
                </a:moveTo>
                <a:lnTo>
                  <a:pt x="50" y="0"/>
                </a:lnTo>
                <a:lnTo>
                  <a:pt x="50" y="17"/>
                </a:lnTo>
                <a:lnTo>
                  <a:pt x="0" y="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7" name="Freeform 75"/>
          <p:cNvSpPr>
            <a:spLocks noChangeArrowheads="1"/>
          </p:cNvSpPr>
          <p:nvPr/>
        </p:nvSpPr>
        <p:spPr bwMode="auto">
          <a:xfrm>
            <a:off x="9663049" y="4751388"/>
            <a:ext cx="34925" cy="12700"/>
          </a:xfrm>
          <a:custGeom>
            <a:avLst/>
            <a:gdLst>
              <a:gd name="T0" fmla="*/ 0 w 50"/>
              <a:gd name="T1" fmla="*/ 0 h 17"/>
              <a:gd name="T2" fmla="*/ 50 w 50"/>
              <a:gd name="T3" fmla="*/ 0 h 17"/>
              <a:gd name="T4" fmla="*/ 50 w 50"/>
              <a:gd name="T5" fmla="*/ 17 h 17"/>
              <a:gd name="T6" fmla="*/ 0 w 50"/>
              <a:gd name="T7" fmla="*/ 17 h 17"/>
              <a:gd name="T8" fmla="*/ 0 w 50"/>
              <a:gd name="T9" fmla="*/ 0 h 17"/>
              <a:gd name="T10" fmla="*/ 0 w 50"/>
              <a:gd name="T1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17">
                <a:moveTo>
                  <a:pt x="0" y="0"/>
                </a:moveTo>
                <a:lnTo>
                  <a:pt x="50" y="0"/>
                </a:lnTo>
                <a:lnTo>
                  <a:pt x="50" y="17"/>
                </a:lnTo>
                <a:lnTo>
                  <a:pt x="0" y="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8" name="Freeform 76"/>
          <p:cNvSpPr>
            <a:spLocks noChangeArrowheads="1"/>
          </p:cNvSpPr>
          <p:nvPr/>
        </p:nvSpPr>
        <p:spPr bwMode="auto">
          <a:xfrm>
            <a:off x="9663049" y="4789488"/>
            <a:ext cx="34925" cy="12700"/>
          </a:xfrm>
          <a:custGeom>
            <a:avLst/>
            <a:gdLst>
              <a:gd name="T0" fmla="*/ 0 w 50"/>
              <a:gd name="T1" fmla="*/ 0 h 17"/>
              <a:gd name="T2" fmla="*/ 50 w 50"/>
              <a:gd name="T3" fmla="*/ 0 h 17"/>
              <a:gd name="T4" fmla="*/ 50 w 50"/>
              <a:gd name="T5" fmla="*/ 17 h 17"/>
              <a:gd name="T6" fmla="*/ 0 w 50"/>
              <a:gd name="T7" fmla="*/ 17 h 17"/>
              <a:gd name="T8" fmla="*/ 0 w 50"/>
              <a:gd name="T9" fmla="*/ 0 h 17"/>
              <a:gd name="T10" fmla="*/ 0 w 50"/>
              <a:gd name="T1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17">
                <a:moveTo>
                  <a:pt x="0" y="0"/>
                </a:moveTo>
                <a:lnTo>
                  <a:pt x="50" y="0"/>
                </a:lnTo>
                <a:lnTo>
                  <a:pt x="50" y="17"/>
                </a:lnTo>
                <a:lnTo>
                  <a:pt x="0" y="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79" name="Freeform 77"/>
          <p:cNvSpPr>
            <a:spLocks noChangeArrowheads="1"/>
          </p:cNvSpPr>
          <p:nvPr/>
        </p:nvSpPr>
        <p:spPr bwMode="auto">
          <a:xfrm>
            <a:off x="9663049" y="4829175"/>
            <a:ext cx="34925" cy="11113"/>
          </a:xfrm>
          <a:custGeom>
            <a:avLst/>
            <a:gdLst>
              <a:gd name="T0" fmla="*/ 0 w 50"/>
              <a:gd name="T1" fmla="*/ 0 h 17"/>
              <a:gd name="T2" fmla="*/ 50 w 50"/>
              <a:gd name="T3" fmla="*/ 0 h 17"/>
              <a:gd name="T4" fmla="*/ 50 w 50"/>
              <a:gd name="T5" fmla="*/ 17 h 17"/>
              <a:gd name="T6" fmla="*/ 0 w 50"/>
              <a:gd name="T7" fmla="*/ 17 h 17"/>
              <a:gd name="T8" fmla="*/ 0 w 50"/>
              <a:gd name="T9" fmla="*/ 0 h 17"/>
              <a:gd name="T10" fmla="*/ 0 w 50"/>
              <a:gd name="T1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17">
                <a:moveTo>
                  <a:pt x="0" y="0"/>
                </a:moveTo>
                <a:lnTo>
                  <a:pt x="50" y="0"/>
                </a:lnTo>
                <a:lnTo>
                  <a:pt x="50" y="17"/>
                </a:lnTo>
                <a:lnTo>
                  <a:pt x="0" y="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0" name="Freeform 78"/>
          <p:cNvSpPr>
            <a:spLocks noChangeArrowheads="1"/>
          </p:cNvSpPr>
          <p:nvPr/>
        </p:nvSpPr>
        <p:spPr bwMode="auto">
          <a:xfrm>
            <a:off x="9663049" y="4867275"/>
            <a:ext cx="34925" cy="11113"/>
          </a:xfrm>
          <a:custGeom>
            <a:avLst/>
            <a:gdLst>
              <a:gd name="T0" fmla="*/ 0 w 50"/>
              <a:gd name="T1" fmla="*/ 0 h 17"/>
              <a:gd name="T2" fmla="*/ 50 w 50"/>
              <a:gd name="T3" fmla="*/ 0 h 17"/>
              <a:gd name="T4" fmla="*/ 50 w 50"/>
              <a:gd name="T5" fmla="*/ 17 h 17"/>
              <a:gd name="T6" fmla="*/ 0 w 50"/>
              <a:gd name="T7" fmla="*/ 17 h 17"/>
              <a:gd name="T8" fmla="*/ 0 w 50"/>
              <a:gd name="T9" fmla="*/ 0 h 17"/>
              <a:gd name="T10" fmla="*/ 0 w 50"/>
              <a:gd name="T1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17">
                <a:moveTo>
                  <a:pt x="0" y="0"/>
                </a:moveTo>
                <a:lnTo>
                  <a:pt x="50" y="0"/>
                </a:lnTo>
                <a:lnTo>
                  <a:pt x="50" y="17"/>
                </a:lnTo>
                <a:lnTo>
                  <a:pt x="0" y="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1" name="Freeform 79"/>
          <p:cNvSpPr>
            <a:spLocks noChangeArrowheads="1"/>
          </p:cNvSpPr>
          <p:nvPr/>
        </p:nvSpPr>
        <p:spPr bwMode="auto">
          <a:xfrm>
            <a:off x="9405874" y="4713288"/>
            <a:ext cx="33338" cy="12700"/>
          </a:xfrm>
          <a:custGeom>
            <a:avLst/>
            <a:gdLst>
              <a:gd name="T0" fmla="*/ 0 w 50"/>
              <a:gd name="T1" fmla="*/ 0 h 17"/>
              <a:gd name="T2" fmla="*/ 50 w 50"/>
              <a:gd name="T3" fmla="*/ 0 h 17"/>
              <a:gd name="T4" fmla="*/ 50 w 50"/>
              <a:gd name="T5" fmla="*/ 17 h 17"/>
              <a:gd name="T6" fmla="*/ 0 w 50"/>
              <a:gd name="T7" fmla="*/ 17 h 17"/>
              <a:gd name="T8" fmla="*/ 0 w 50"/>
              <a:gd name="T9" fmla="*/ 0 h 17"/>
              <a:gd name="T10" fmla="*/ 0 w 50"/>
              <a:gd name="T1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17">
                <a:moveTo>
                  <a:pt x="0" y="0"/>
                </a:moveTo>
                <a:lnTo>
                  <a:pt x="50" y="0"/>
                </a:lnTo>
                <a:lnTo>
                  <a:pt x="50" y="17"/>
                </a:lnTo>
                <a:lnTo>
                  <a:pt x="0" y="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2" name="Freeform 80"/>
          <p:cNvSpPr>
            <a:spLocks noChangeArrowheads="1"/>
          </p:cNvSpPr>
          <p:nvPr/>
        </p:nvSpPr>
        <p:spPr bwMode="auto">
          <a:xfrm>
            <a:off x="9405874" y="4751388"/>
            <a:ext cx="33338" cy="12700"/>
          </a:xfrm>
          <a:custGeom>
            <a:avLst/>
            <a:gdLst>
              <a:gd name="T0" fmla="*/ 0 w 50"/>
              <a:gd name="T1" fmla="*/ 0 h 17"/>
              <a:gd name="T2" fmla="*/ 50 w 50"/>
              <a:gd name="T3" fmla="*/ 0 h 17"/>
              <a:gd name="T4" fmla="*/ 50 w 50"/>
              <a:gd name="T5" fmla="*/ 17 h 17"/>
              <a:gd name="T6" fmla="*/ 0 w 50"/>
              <a:gd name="T7" fmla="*/ 17 h 17"/>
              <a:gd name="T8" fmla="*/ 0 w 50"/>
              <a:gd name="T9" fmla="*/ 0 h 17"/>
              <a:gd name="T10" fmla="*/ 0 w 50"/>
              <a:gd name="T1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17">
                <a:moveTo>
                  <a:pt x="0" y="0"/>
                </a:moveTo>
                <a:lnTo>
                  <a:pt x="50" y="0"/>
                </a:lnTo>
                <a:lnTo>
                  <a:pt x="50" y="17"/>
                </a:lnTo>
                <a:lnTo>
                  <a:pt x="0" y="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3" name="Freeform 81"/>
          <p:cNvSpPr>
            <a:spLocks noChangeArrowheads="1"/>
          </p:cNvSpPr>
          <p:nvPr/>
        </p:nvSpPr>
        <p:spPr bwMode="auto">
          <a:xfrm>
            <a:off x="9405874" y="4789488"/>
            <a:ext cx="33338" cy="12700"/>
          </a:xfrm>
          <a:custGeom>
            <a:avLst/>
            <a:gdLst>
              <a:gd name="T0" fmla="*/ 0 w 50"/>
              <a:gd name="T1" fmla="*/ 0 h 17"/>
              <a:gd name="T2" fmla="*/ 50 w 50"/>
              <a:gd name="T3" fmla="*/ 0 h 17"/>
              <a:gd name="T4" fmla="*/ 50 w 50"/>
              <a:gd name="T5" fmla="*/ 17 h 17"/>
              <a:gd name="T6" fmla="*/ 0 w 50"/>
              <a:gd name="T7" fmla="*/ 17 h 17"/>
              <a:gd name="T8" fmla="*/ 0 w 50"/>
              <a:gd name="T9" fmla="*/ 0 h 17"/>
              <a:gd name="T10" fmla="*/ 0 w 50"/>
              <a:gd name="T1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17">
                <a:moveTo>
                  <a:pt x="0" y="0"/>
                </a:moveTo>
                <a:lnTo>
                  <a:pt x="50" y="0"/>
                </a:lnTo>
                <a:lnTo>
                  <a:pt x="50" y="17"/>
                </a:lnTo>
                <a:lnTo>
                  <a:pt x="0" y="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4" name="Freeform 82"/>
          <p:cNvSpPr>
            <a:spLocks noChangeArrowheads="1"/>
          </p:cNvSpPr>
          <p:nvPr/>
        </p:nvSpPr>
        <p:spPr bwMode="auto">
          <a:xfrm>
            <a:off x="9405874" y="4829175"/>
            <a:ext cx="33338" cy="11113"/>
          </a:xfrm>
          <a:custGeom>
            <a:avLst/>
            <a:gdLst>
              <a:gd name="T0" fmla="*/ 0 w 50"/>
              <a:gd name="T1" fmla="*/ 0 h 17"/>
              <a:gd name="T2" fmla="*/ 50 w 50"/>
              <a:gd name="T3" fmla="*/ 0 h 17"/>
              <a:gd name="T4" fmla="*/ 50 w 50"/>
              <a:gd name="T5" fmla="*/ 17 h 17"/>
              <a:gd name="T6" fmla="*/ 0 w 50"/>
              <a:gd name="T7" fmla="*/ 17 h 17"/>
              <a:gd name="T8" fmla="*/ 0 w 50"/>
              <a:gd name="T9" fmla="*/ 0 h 17"/>
              <a:gd name="T10" fmla="*/ 0 w 50"/>
              <a:gd name="T1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17">
                <a:moveTo>
                  <a:pt x="0" y="0"/>
                </a:moveTo>
                <a:lnTo>
                  <a:pt x="50" y="0"/>
                </a:lnTo>
                <a:lnTo>
                  <a:pt x="50" y="17"/>
                </a:lnTo>
                <a:lnTo>
                  <a:pt x="0" y="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5" name="Freeform 83"/>
          <p:cNvSpPr>
            <a:spLocks noChangeArrowheads="1"/>
          </p:cNvSpPr>
          <p:nvPr/>
        </p:nvSpPr>
        <p:spPr bwMode="auto">
          <a:xfrm>
            <a:off x="9405874" y="4867275"/>
            <a:ext cx="33338" cy="11113"/>
          </a:xfrm>
          <a:custGeom>
            <a:avLst/>
            <a:gdLst>
              <a:gd name="T0" fmla="*/ 0 w 50"/>
              <a:gd name="T1" fmla="*/ 0 h 17"/>
              <a:gd name="T2" fmla="*/ 50 w 50"/>
              <a:gd name="T3" fmla="*/ 0 h 17"/>
              <a:gd name="T4" fmla="*/ 50 w 50"/>
              <a:gd name="T5" fmla="*/ 17 h 17"/>
              <a:gd name="T6" fmla="*/ 0 w 50"/>
              <a:gd name="T7" fmla="*/ 17 h 17"/>
              <a:gd name="T8" fmla="*/ 0 w 50"/>
              <a:gd name="T9" fmla="*/ 0 h 17"/>
              <a:gd name="T10" fmla="*/ 0 w 50"/>
              <a:gd name="T1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" h="17">
                <a:moveTo>
                  <a:pt x="0" y="0"/>
                </a:moveTo>
                <a:lnTo>
                  <a:pt x="50" y="0"/>
                </a:lnTo>
                <a:lnTo>
                  <a:pt x="50" y="17"/>
                </a:lnTo>
                <a:lnTo>
                  <a:pt x="0" y="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8661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" name="Freeform 84"/>
          <p:cNvSpPr>
            <a:spLocks noChangeArrowheads="1"/>
          </p:cNvSpPr>
          <p:nvPr/>
        </p:nvSpPr>
        <p:spPr bwMode="auto">
          <a:xfrm>
            <a:off x="9777349" y="4711700"/>
            <a:ext cx="623888" cy="290513"/>
          </a:xfrm>
          <a:custGeom>
            <a:avLst/>
            <a:gdLst>
              <a:gd name="T0" fmla="*/ 914 w 914"/>
              <a:gd name="T1" fmla="*/ 385 h 425"/>
              <a:gd name="T2" fmla="*/ 874 w 914"/>
              <a:gd name="T3" fmla="*/ 425 h 425"/>
              <a:gd name="T4" fmla="*/ 40 w 914"/>
              <a:gd name="T5" fmla="*/ 425 h 425"/>
              <a:gd name="T6" fmla="*/ 0 w 914"/>
              <a:gd name="T7" fmla="*/ 385 h 425"/>
              <a:gd name="T8" fmla="*/ 0 w 914"/>
              <a:gd name="T9" fmla="*/ 40 h 425"/>
              <a:gd name="T10" fmla="*/ 40 w 914"/>
              <a:gd name="T11" fmla="*/ 0 h 425"/>
              <a:gd name="T12" fmla="*/ 874 w 914"/>
              <a:gd name="T13" fmla="*/ 0 h 425"/>
              <a:gd name="T14" fmla="*/ 914 w 914"/>
              <a:gd name="T15" fmla="*/ 40 h 425"/>
              <a:gd name="T16" fmla="*/ 914 w 914"/>
              <a:gd name="T17" fmla="*/ 385 h 425"/>
              <a:gd name="T18" fmla="*/ 914 w 914"/>
              <a:gd name="T19" fmla="*/ 385 h 425"/>
              <a:gd name="T20" fmla="*/ 914 w 914"/>
              <a:gd name="T21" fmla="*/ 38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425">
                <a:moveTo>
                  <a:pt x="914" y="385"/>
                </a:moveTo>
                <a:cubicBezTo>
                  <a:pt x="914" y="412"/>
                  <a:pt x="901" y="425"/>
                  <a:pt x="874" y="425"/>
                </a:cubicBezTo>
                <a:lnTo>
                  <a:pt x="40" y="425"/>
                </a:lnTo>
                <a:cubicBezTo>
                  <a:pt x="13" y="425"/>
                  <a:pt x="0" y="412"/>
                  <a:pt x="0" y="385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385"/>
                </a:lnTo>
                <a:lnTo>
                  <a:pt x="914" y="385"/>
                </a:lnTo>
                <a:lnTo>
                  <a:pt x="914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7" name="Text Box 85"/>
          <p:cNvSpPr txBox="1">
            <a:spLocks noChangeArrowheads="1"/>
          </p:cNvSpPr>
          <p:nvPr/>
        </p:nvSpPr>
        <p:spPr bwMode="auto">
          <a:xfrm>
            <a:off x="9782112" y="4716463"/>
            <a:ext cx="617537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Instance ID</a:t>
            </a:r>
          </a:p>
        </p:txBody>
      </p:sp>
      <p:sp>
        <p:nvSpPr>
          <p:cNvPr id="88" name="Freeform 86"/>
          <p:cNvSpPr>
            <a:spLocks noChangeArrowheads="1"/>
          </p:cNvSpPr>
          <p:nvPr/>
        </p:nvSpPr>
        <p:spPr bwMode="auto">
          <a:xfrm>
            <a:off x="9264587" y="3827463"/>
            <a:ext cx="666750" cy="350837"/>
          </a:xfrm>
          <a:custGeom>
            <a:avLst/>
            <a:gdLst>
              <a:gd name="T0" fmla="*/ 976 w 976"/>
              <a:gd name="T1" fmla="*/ 474 h 514"/>
              <a:gd name="T2" fmla="*/ 936 w 976"/>
              <a:gd name="T3" fmla="*/ 514 h 514"/>
              <a:gd name="T4" fmla="*/ 40 w 976"/>
              <a:gd name="T5" fmla="*/ 514 h 514"/>
              <a:gd name="T6" fmla="*/ 0 w 976"/>
              <a:gd name="T7" fmla="*/ 474 h 514"/>
              <a:gd name="T8" fmla="*/ 0 w 976"/>
              <a:gd name="T9" fmla="*/ 40 h 514"/>
              <a:gd name="T10" fmla="*/ 40 w 976"/>
              <a:gd name="T11" fmla="*/ 0 h 514"/>
              <a:gd name="T12" fmla="*/ 936 w 976"/>
              <a:gd name="T13" fmla="*/ 0 h 514"/>
              <a:gd name="T14" fmla="*/ 976 w 976"/>
              <a:gd name="T15" fmla="*/ 40 h 514"/>
              <a:gd name="T16" fmla="*/ 976 w 976"/>
              <a:gd name="T17" fmla="*/ 474 h 514"/>
              <a:gd name="T18" fmla="*/ 976 w 976"/>
              <a:gd name="T19" fmla="*/ 474 h 514"/>
              <a:gd name="T20" fmla="*/ 976 w 976"/>
              <a:gd name="T21" fmla="*/ 474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76" h="514">
                <a:moveTo>
                  <a:pt x="976" y="474"/>
                </a:moveTo>
                <a:cubicBezTo>
                  <a:pt x="976" y="501"/>
                  <a:pt x="963" y="514"/>
                  <a:pt x="936" y="514"/>
                </a:cubicBezTo>
                <a:lnTo>
                  <a:pt x="40" y="514"/>
                </a:lnTo>
                <a:cubicBezTo>
                  <a:pt x="13" y="514"/>
                  <a:pt x="0" y="501"/>
                  <a:pt x="0" y="474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936" y="0"/>
                </a:lnTo>
                <a:cubicBezTo>
                  <a:pt x="963" y="0"/>
                  <a:pt x="976" y="13"/>
                  <a:pt x="976" y="40"/>
                </a:cubicBezTo>
                <a:lnTo>
                  <a:pt x="976" y="474"/>
                </a:lnTo>
                <a:lnTo>
                  <a:pt x="976" y="474"/>
                </a:lnTo>
                <a:lnTo>
                  <a:pt x="976" y="4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9" name="Text Box 87"/>
          <p:cNvSpPr txBox="1">
            <a:spLocks noChangeArrowheads="1"/>
          </p:cNvSpPr>
          <p:nvPr/>
        </p:nvSpPr>
        <p:spPr bwMode="auto">
          <a:xfrm>
            <a:off x="9270937" y="3832225"/>
            <a:ext cx="658812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Using boto3, start instance</a:t>
            </a:r>
          </a:p>
        </p:txBody>
      </p:sp>
      <p:sp>
        <p:nvSpPr>
          <p:cNvPr id="90" name="Freeform 88"/>
          <p:cNvSpPr>
            <a:spLocks/>
          </p:cNvSpPr>
          <p:nvPr/>
        </p:nvSpPr>
        <p:spPr bwMode="auto">
          <a:xfrm>
            <a:off x="9448737" y="4259263"/>
            <a:ext cx="187325" cy="304800"/>
          </a:xfrm>
          <a:custGeom>
            <a:avLst/>
            <a:gdLst>
              <a:gd name="T0" fmla="*/ 137 w 275"/>
              <a:gd name="T1" fmla="*/ 444 h 444"/>
              <a:gd name="T2" fmla="*/ 0 w 275"/>
              <a:gd name="T3" fmla="*/ 268 h 444"/>
              <a:gd name="T4" fmla="*/ 56 w 275"/>
              <a:gd name="T5" fmla="*/ 268 h 444"/>
              <a:gd name="T6" fmla="*/ 56 w 275"/>
              <a:gd name="T7" fmla="*/ 0 h 444"/>
              <a:gd name="T8" fmla="*/ 219 w 275"/>
              <a:gd name="T9" fmla="*/ 0 h 444"/>
              <a:gd name="T10" fmla="*/ 219 w 275"/>
              <a:gd name="T11" fmla="*/ 268 h 444"/>
              <a:gd name="T12" fmla="*/ 275 w 275"/>
              <a:gd name="T13" fmla="*/ 268 h 444"/>
              <a:gd name="T14" fmla="*/ 137 w 275"/>
              <a:gd name="T15" fmla="*/ 444 h 444"/>
              <a:gd name="T16" fmla="*/ 137 w 275"/>
              <a:gd name="T17" fmla="*/ 444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" h="444">
                <a:moveTo>
                  <a:pt x="137" y="444"/>
                </a:moveTo>
                <a:lnTo>
                  <a:pt x="0" y="268"/>
                </a:lnTo>
                <a:lnTo>
                  <a:pt x="56" y="268"/>
                </a:lnTo>
                <a:lnTo>
                  <a:pt x="56" y="0"/>
                </a:lnTo>
                <a:lnTo>
                  <a:pt x="219" y="0"/>
                </a:lnTo>
                <a:lnTo>
                  <a:pt x="219" y="268"/>
                </a:lnTo>
                <a:lnTo>
                  <a:pt x="275" y="268"/>
                </a:lnTo>
                <a:lnTo>
                  <a:pt x="137" y="444"/>
                </a:lnTo>
                <a:lnTo>
                  <a:pt x="137" y="444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1" name="Text Box 89"/>
          <p:cNvSpPr txBox="1">
            <a:spLocks noChangeArrowheads="1"/>
          </p:cNvSpPr>
          <p:nvPr/>
        </p:nvSpPr>
        <p:spPr bwMode="auto">
          <a:xfrm rot="5400000">
            <a:off x="9485249" y="4259263"/>
            <a:ext cx="115887" cy="22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sp>
        <p:nvSpPr>
          <p:cNvPr id="92" name="Freeform 90"/>
          <p:cNvSpPr>
            <a:spLocks noChangeArrowheads="1"/>
          </p:cNvSpPr>
          <p:nvPr/>
        </p:nvSpPr>
        <p:spPr bwMode="auto">
          <a:xfrm>
            <a:off x="6924612" y="4467225"/>
            <a:ext cx="623887" cy="290513"/>
          </a:xfrm>
          <a:custGeom>
            <a:avLst/>
            <a:gdLst>
              <a:gd name="T0" fmla="*/ 914 w 914"/>
              <a:gd name="T1" fmla="*/ 385 h 425"/>
              <a:gd name="T2" fmla="*/ 874 w 914"/>
              <a:gd name="T3" fmla="*/ 425 h 425"/>
              <a:gd name="T4" fmla="*/ 40 w 914"/>
              <a:gd name="T5" fmla="*/ 425 h 425"/>
              <a:gd name="T6" fmla="*/ 0 w 914"/>
              <a:gd name="T7" fmla="*/ 385 h 425"/>
              <a:gd name="T8" fmla="*/ 0 w 914"/>
              <a:gd name="T9" fmla="*/ 40 h 425"/>
              <a:gd name="T10" fmla="*/ 40 w 914"/>
              <a:gd name="T11" fmla="*/ 0 h 425"/>
              <a:gd name="T12" fmla="*/ 874 w 914"/>
              <a:gd name="T13" fmla="*/ 0 h 425"/>
              <a:gd name="T14" fmla="*/ 914 w 914"/>
              <a:gd name="T15" fmla="*/ 40 h 425"/>
              <a:gd name="T16" fmla="*/ 914 w 914"/>
              <a:gd name="T17" fmla="*/ 385 h 425"/>
              <a:gd name="T18" fmla="*/ 914 w 914"/>
              <a:gd name="T19" fmla="*/ 385 h 425"/>
              <a:gd name="T20" fmla="*/ 914 w 914"/>
              <a:gd name="T21" fmla="*/ 38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425">
                <a:moveTo>
                  <a:pt x="914" y="385"/>
                </a:moveTo>
                <a:cubicBezTo>
                  <a:pt x="914" y="412"/>
                  <a:pt x="901" y="425"/>
                  <a:pt x="874" y="425"/>
                </a:cubicBezTo>
                <a:lnTo>
                  <a:pt x="40" y="425"/>
                </a:lnTo>
                <a:cubicBezTo>
                  <a:pt x="13" y="425"/>
                  <a:pt x="0" y="412"/>
                  <a:pt x="0" y="385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385"/>
                </a:lnTo>
                <a:lnTo>
                  <a:pt x="914" y="385"/>
                </a:lnTo>
                <a:lnTo>
                  <a:pt x="914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3" name="Text Box 91"/>
          <p:cNvSpPr txBox="1">
            <a:spLocks noChangeArrowheads="1"/>
          </p:cNvSpPr>
          <p:nvPr/>
        </p:nvSpPr>
        <p:spPr bwMode="auto">
          <a:xfrm>
            <a:off x="6929374" y="4471988"/>
            <a:ext cx="617538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.pem file</a:t>
            </a:r>
          </a:p>
        </p:txBody>
      </p:sp>
      <p:sp>
        <p:nvSpPr>
          <p:cNvPr id="94" name="Freeform 92"/>
          <p:cNvSpPr>
            <a:spLocks/>
          </p:cNvSpPr>
          <p:nvPr/>
        </p:nvSpPr>
        <p:spPr bwMode="auto">
          <a:xfrm>
            <a:off x="7551674" y="4522788"/>
            <a:ext cx="303213" cy="187325"/>
          </a:xfrm>
          <a:custGeom>
            <a:avLst/>
            <a:gdLst>
              <a:gd name="T0" fmla="*/ 444 w 444"/>
              <a:gd name="T1" fmla="*/ 137 h 275"/>
              <a:gd name="T2" fmla="*/ 268 w 444"/>
              <a:gd name="T3" fmla="*/ 275 h 275"/>
              <a:gd name="T4" fmla="*/ 268 w 444"/>
              <a:gd name="T5" fmla="*/ 219 h 275"/>
              <a:gd name="T6" fmla="*/ 0 w 444"/>
              <a:gd name="T7" fmla="*/ 219 h 275"/>
              <a:gd name="T8" fmla="*/ 0 w 444"/>
              <a:gd name="T9" fmla="*/ 56 h 275"/>
              <a:gd name="T10" fmla="*/ 268 w 444"/>
              <a:gd name="T11" fmla="*/ 56 h 275"/>
              <a:gd name="T12" fmla="*/ 268 w 444"/>
              <a:gd name="T13" fmla="*/ 0 h 275"/>
              <a:gd name="T14" fmla="*/ 444 w 444"/>
              <a:gd name="T15" fmla="*/ 137 h 275"/>
              <a:gd name="T16" fmla="*/ 444 w 444"/>
              <a:gd name="T17" fmla="*/ 137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4" h="275">
                <a:moveTo>
                  <a:pt x="444" y="137"/>
                </a:moveTo>
                <a:lnTo>
                  <a:pt x="268" y="275"/>
                </a:lnTo>
                <a:lnTo>
                  <a:pt x="268" y="219"/>
                </a:lnTo>
                <a:lnTo>
                  <a:pt x="0" y="219"/>
                </a:lnTo>
                <a:lnTo>
                  <a:pt x="0" y="56"/>
                </a:lnTo>
                <a:lnTo>
                  <a:pt x="268" y="56"/>
                </a:lnTo>
                <a:lnTo>
                  <a:pt x="268" y="0"/>
                </a:lnTo>
                <a:lnTo>
                  <a:pt x="444" y="137"/>
                </a:lnTo>
                <a:lnTo>
                  <a:pt x="444" y="137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5" name="Text Box 93"/>
          <p:cNvSpPr txBox="1">
            <a:spLocks noChangeArrowheads="1"/>
          </p:cNvSpPr>
          <p:nvPr/>
        </p:nvSpPr>
        <p:spPr bwMode="auto">
          <a:xfrm>
            <a:off x="7551674" y="4557713"/>
            <a:ext cx="223838" cy="11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sp>
        <p:nvSpPr>
          <p:cNvPr id="96" name="Freeform 94"/>
          <p:cNvSpPr>
            <a:spLocks noChangeArrowheads="1"/>
          </p:cNvSpPr>
          <p:nvPr/>
        </p:nvSpPr>
        <p:spPr bwMode="auto">
          <a:xfrm>
            <a:off x="8088249" y="4497388"/>
            <a:ext cx="230188" cy="287337"/>
          </a:xfrm>
          <a:custGeom>
            <a:avLst/>
            <a:gdLst>
              <a:gd name="T0" fmla="*/ 310 w 335"/>
              <a:gd name="T1" fmla="*/ 419 h 419"/>
              <a:gd name="T2" fmla="*/ 25 w 335"/>
              <a:gd name="T3" fmla="*/ 419 h 419"/>
              <a:gd name="T4" fmla="*/ 0 w 335"/>
              <a:gd name="T5" fmla="*/ 394 h 419"/>
              <a:gd name="T6" fmla="*/ 0 w 335"/>
              <a:gd name="T7" fmla="*/ 25 h 419"/>
              <a:gd name="T8" fmla="*/ 25 w 335"/>
              <a:gd name="T9" fmla="*/ 0 h 419"/>
              <a:gd name="T10" fmla="*/ 310 w 335"/>
              <a:gd name="T11" fmla="*/ 0 h 419"/>
              <a:gd name="T12" fmla="*/ 335 w 335"/>
              <a:gd name="T13" fmla="*/ 25 h 419"/>
              <a:gd name="T14" fmla="*/ 335 w 335"/>
              <a:gd name="T15" fmla="*/ 394 h 419"/>
              <a:gd name="T16" fmla="*/ 310 w 335"/>
              <a:gd name="T17" fmla="*/ 419 h 419"/>
              <a:gd name="T18" fmla="*/ 310 w 335"/>
              <a:gd name="T19" fmla="*/ 419 h 419"/>
              <a:gd name="T20" fmla="*/ 310 w 335"/>
              <a:gd name="T21" fmla="*/ 419 h 419"/>
              <a:gd name="T22" fmla="*/ 25 w 335"/>
              <a:gd name="T23" fmla="*/ 17 h 419"/>
              <a:gd name="T24" fmla="*/ 19 w 335"/>
              <a:gd name="T25" fmla="*/ 19 h 419"/>
              <a:gd name="T26" fmla="*/ 17 w 335"/>
              <a:gd name="T27" fmla="*/ 25 h 419"/>
              <a:gd name="T28" fmla="*/ 17 w 335"/>
              <a:gd name="T29" fmla="*/ 394 h 419"/>
              <a:gd name="T30" fmla="*/ 19 w 335"/>
              <a:gd name="T31" fmla="*/ 399 h 419"/>
              <a:gd name="T32" fmla="*/ 25 w 335"/>
              <a:gd name="T33" fmla="*/ 401 h 419"/>
              <a:gd name="T34" fmla="*/ 310 w 335"/>
              <a:gd name="T35" fmla="*/ 401 h 419"/>
              <a:gd name="T36" fmla="*/ 315 w 335"/>
              <a:gd name="T37" fmla="*/ 399 h 419"/>
              <a:gd name="T38" fmla="*/ 317 w 335"/>
              <a:gd name="T39" fmla="*/ 394 h 419"/>
              <a:gd name="T40" fmla="*/ 317 w 335"/>
              <a:gd name="T41" fmla="*/ 25 h 419"/>
              <a:gd name="T42" fmla="*/ 315 w 335"/>
              <a:gd name="T43" fmla="*/ 19 h 419"/>
              <a:gd name="T44" fmla="*/ 310 w 335"/>
              <a:gd name="T45" fmla="*/ 17 h 419"/>
              <a:gd name="T46" fmla="*/ 25 w 335"/>
              <a:gd name="T47" fmla="*/ 17 h 419"/>
              <a:gd name="T48" fmla="*/ 310 w 335"/>
              <a:gd name="T49" fmla="*/ 419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35" h="419">
                <a:moveTo>
                  <a:pt x="310" y="419"/>
                </a:moveTo>
                <a:lnTo>
                  <a:pt x="25" y="419"/>
                </a:lnTo>
                <a:cubicBezTo>
                  <a:pt x="8" y="419"/>
                  <a:pt x="0" y="411"/>
                  <a:pt x="0" y="394"/>
                </a:cubicBezTo>
                <a:lnTo>
                  <a:pt x="0" y="25"/>
                </a:lnTo>
                <a:cubicBezTo>
                  <a:pt x="0" y="8"/>
                  <a:pt x="8" y="0"/>
                  <a:pt x="25" y="0"/>
                </a:cubicBezTo>
                <a:lnTo>
                  <a:pt x="310" y="0"/>
                </a:lnTo>
                <a:cubicBezTo>
                  <a:pt x="327" y="0"/>
                  <a:pt x="335" y="8"/>
                  <a:pt x="335" y="25"/>
                </a:cubicBezTo>
                <a:lnTo>
                  <a:pt x="335" y="394"/>
                </a:lnTo>
                <a:cubicBezTo>
                  <a:pt x="335" y="411"/>
                  <a:pt x="327" y="419"/>
                  <a:pt x="310" y="419"/>
                </a:cubicBezTo>
                <a:lnTo>
                  <a:pt x="310" y="419"/>
                </a:lnTo>
                <a:lnTo>
                  <a:pt x="310" y="419"/>
                </a:lnTo>
                <a:close/>
                <a:moveTo>
                  <a:pt x="25" y="17"/>
                </a:moveTo>
                <a:cubicBezTo>
                  <a:pt x="23" y="17"/>
                  <a:pt x="21" y="18"/>
                  <a:pt x="19" y="19"/>
                </a:cubicBezTo>
                <a:cubicBezTo>
                  <a:pt x="18" y="21"/>
                  <a:pt x="17" y="23"/>
                  <a:pt x="17" y="25"/>
                </a:cubicBezTo>
                <a:lnTo>
                  <a:pt x="17" y="394"/>
                </a:lnTo>
                <a:cubicBezTo>
                  <a:pt x="17" y="396"/>
                  <a:pt x="18" y="398"/>
                  <a:pt x="19" y="399"/>
                </a:cubicBezTo>
                <a:cubicBezTo>
                  <a:pt x="21" y="401"/>
                  <a:pt x="23" y="401"/>
                  <a:pt x="25" y="401"/>
                </a:cubicBezTo>
                <a:lnTo>
                  <a:pt x="310" y="401"/>
                </a:lnTo>
                <a:cubicBezTo>
                  <a:pt x="312" y="401"/>
                  <a:pt x="314" y="401"/>
                  <a:pt x="315" y="399"/>
                </a:cubicBezTo>
                <a:cubicBezTo>
                  <a:pt x="317" y="398"/>
                  <a:pt x="317" y="396"/>
                  <a:pt x="317" y="394"/>
                </a:cubicBezTo>
                <a:lnTo>
                  <a:pt x="317" y="25"/>
                </a:lnTo>
                <a:cubicBezTo>
                  <a:pt x="317" y="23"/>
                  <a:pt x="317" y="21"/>
                  <a:pt x="315" y="19"/>
                </a:cubicBezTo>
                <a:cubicBezTo>
                  <a:pt x="314" y="18"/>
                  <a:pt x="312" y="17"/>
                  <a:pt x="310" y="17"/>
                </a:cubicBezTo>
                <a:lnTo>
                  <a:pt x="25" y="17"/>
                </a:lnTo>
                <a:lnTo>
                  <a:pt x="310" y="419"/>
                </a:lnTo>
                <a:close/>
              </a:path>
            </a:pathLst>
          </a:custGeom>
          <a:solidFill>
            <a:srgbClr val="D624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7" name="Freeform 95"/>
          <p:cNvSpPr>
            <a:spLocks noChangeArrowheads="1"/>
          </p:cNvSpPr>
          <p:nvPr/>
        </p:nvSpPr>
        <p:spPr bwMode="auto">
          <a:xfrm>
            <a:off x="8104124" y="4518025"/>
            <a:ext cx="87313" cy="163513"/>
          </a:xfrm>
          <a:custGeom>
            <a:avLst/>
            <a:gdLst>
              <a:gd name="T0" fmla="*/ 68 w 137"/>
              <a:gd name="T1" fmla="*/ 239 h 239"/>
              <a:gd name="T2" fmla="*/ 63 w 137"/>
              <a:gd name="T3" fmla="*/ 237 h 239"/>
              <a:gd name="T4" fmla="*/ 46 w 137"/>
              <a:gd name="T5" fmla="*/ 223 h 239"/>
              <a:gd name="T6" fmla="*/ 43 w 137"/>
              <a:gd name="T7" fmla="*/ 216 h 239"/>
              <a:gd name="T8" fmla="*/ 43 w 137"/>
              <a:gd name="T9" fmla="*/ 121 h 239"/>
              <a:gd name="T10" fmla="*/ 7 w 137"/>
              <a:gd name="T11" fmla="*/ 50 h 239"/>
              <a:gd name="T12" fmla="*/ 68 w 137"/>
              <a:gd name="T13" fmla="*/ 0 h 239"/>
              <a:gd name="T14" fmla="*/ 130 w 137"/>
              <a:gd name="T15" fmla="*/ 50 h 239"/>
              <a:gd name="T16" fmla="*/ 94 w 137"/>
              <a:gd name="T17" fmla="*/ 121 h 239"/>
              <a:gd name="T18" fmla="*/ 94 w 137"/>
              <a:gd name="T19" fmla="*/ 127 h 239"/>
              <a:gd name="T20" fmla="*/ 105 w 137"/>
              <a:gd name="T21" fmla="*/ 139 h 239"/>
              <a:gd name="T22" fmla="*/ 105 w 137"/>
              <a:gd name="T23" fmla="*/ 152 h 239"/>
              <a:gd name="T24" fmla="*/ 94 w 137"/>
              <a:gd name="T25" fmla="*/ 163 h 239"/>
              <a:gd name="T26" fmla="*/ 94 w 137"/>
              <a:gd name="T27" fmla="*/ 165 h 239"/>
              <a:gd name="T28" fmla="*/ 105 w 137"/>
              <a:gd name="T29" fmla="*/ 177 h 239"/>
              <a:gd name="T30" fmla="*/ 105 w 137"/>
              <a:gd name="T31" fmla="*/ 189 h 239"/>
              <a:gd name="T32" fmla="*/ 94 w 137"/>
              <a:gd name="T33" fmla="*/ 201 h 239"/>
              <a:gd name="T34" fmla="*/ 94 w 137"/>
              <a:gd name="T35" fmla="*/ 211 h 239"/>
              <a:gd name="T36" fmla="*/ 92 w 137"/>
              <a:gd name="T37" fmla="*/ 217 h 239"/>
              <a:gd name="T38" fmla="*/ 75 w 137"/>
              <a:gd name="T39" fmla="*/ 236 h 239"/>
              <a:gd name="T40" fmla="*/ 68 w 137"/>
              <a:gd name="T41" fmla="*/ 239 h 239"/>
              <a:gd name="T42" fmla="*/ 68 w 137"/>
              <a:gd name="T43" fmla="*/ 239 h 239"/>
              <a:gd name="T44" fmla="*/ 68 w 137"/>
              <a:gd name="T45" fmla="*/ 239 h 239"/>
              <a:gd name="T46" fmla="*/ 61 w 137"/>
              <a:gd name="T47" fmla="*/ 212 h 239"/>
              <a:gd name="T48" fmla="*/ 67 w 137"/>
              <a:gd name="T49" fmla="*/ 218 h 239"/>
              <a:gd name="T50" fmla="*/ 76 w 137"/>
              <a:gd name="T51" fmla="*/ 208 h 239"/>
              <a:gd name="T52" fmla="*/ 76 w 137"/>
              <a:gd name="T53" fmla="*/ 197 h 239"/>
              <a:gd name="T54" fmla="*/ 79 w 137"/>
              <a:gd name="T55" fmla="*/ 191 h 239"/>
              <a:gd name="T56" fmla="*/ 86 w 137"/>
              <a:gd name="T57" fmla="*/ 183 h 239"/>
              <a:gd name="T58" fmla="*/ 79 w 137"/>
              <a:gd name="T59" fmla="*/ 175 h 239"/>
              <a:gd name="T60" fmla="*/ 76 w 137"/>
              <a:gd name="T61" fmla="*/ 169 h 239"/>
              <a:gd name="T62" fmla="*/ 76 w 137"/>
              <a:gd name="T63" fmla="*/ 159 h 239"/>
              <a:gd name="T64" fmla="*/ 79 w 137"/>
              <a:gd name="T65" fmla="*/ 153 h 239"/>
              <a:gd name="T66" fmla="*/ 86 w 137"/>
              <a:gd name="T67" fmla="*/ 145 h 239"/>
              <a:gd name="T68" fmla="*/ 79 w 137"/>
              <a:gd name="T69" fmla="*/ 138 h 239"/>
              <a:gd name="T70" fmla="*/ 76 w 137"/>
              <a:gd name="T71" fmla="*/ 131 h 239"/>
              <a:gd name="T72" fmla="*/ 76 w 137"/>
              <a:gd name="T73" fmla="*/ 114 h 239"/>
              <a:gd name="T74" fmla="*/ 82 w 137"/>
              <a:gd name="T75" fmla="*/ 106 h 239"/>
              <a:gd name="T76" fmla="*/ 113 w 137"/>
              <a:gd name="T77" fmla="*/ 56 h 239"/>
              <a:gd name="T78" fmla="*/ 68 w 137"/>
              <a:gd name="T79" fmla="*/ 17 h 239"/>
              <a:gd name="T80" fmla="*/ 24 w 137"/>
              <a:gd name="T81" fmla="*/ 56 h 239"/>
              <a:gd name="T82" fmla="*/ 55 w 137"/>
              <a:gd name="T83" fmla="*/ 106 h 239"/>
              <a:gd name="T84" fmla="*/ 61 w 137"/>
              <a:gd name="T85" fmla="*/ 114 h 239"/>
              <a:gd name="T86" fmla="*/ 61 w 137"/>
              <a:gd name="T87" fmla="*/ 212 h 239"/>
              <a:gd name="T88" fmla="*/ 68 w 137"/>
              <a:gd name="T89" fmla="*/ 239 h 239"/>
              <a:gd name="T90" fmla="*/ 68 w 137"/>
              <a:gd name="T91" fmla="*/ 72 h 239"/>
              <a:gd name="T92" fmla="*/ 43 w 137"/>
              <a:gd name="T93" fmla="*/ 47 h 239"/>
              <a:gd name="T94" fmla="*/ 68 w 137"/>
              <a:gd name="T95" fmla="*/ 21 h 239"/>
              <a:gd name="T96" fmla="*/ 94 w 137"/>
              <a:gd name="T97" fmla="*/ 46 h 239"/>
              <a:gd name="T98" fmla="*/ 86 w 137"/>
              <a:gd name="T99" fmla="*/ 64 h 239"/>
              <a:gd name="T100" fmla="*/ 68 w 137"/>
              <a:gd name="T101" fmla="*/ 72 h 239"/>
              <a:gd name="T102" fmla="*/ 68 w 137"/>
              <a:gd name="T103" fmla="*/ 72 h 239"/>
              <a:gd name="T104" fmla="*/ 68 w 137"/>
              <a:gd name="T105" fmla="*/ 239 h 239"/>
              <a:gd name="T106" fmla="*/ 68 w 137"/>
              <a:gd name="T107" fmla="*/ 39 h 239"/>
              <a:gd name="T108" fmla="*/ 61 w 137"/>
              <a:gd name="T109" fmla="*/ 47 h 239"/>
              <a:gd name="T110" fmla="*/ 68 w 137"/>
              <a:gd name="T111" fmla="*/ 54 h 239"/>
              <a:gd name="T112" fmla="*/ 76 w 137"/>
              <a:gd name="T113" fmla="*/ 47 h 239"/>
              <a:gd name="T114" fmla="*/ 74 w 137"/>
              <a:gd name="T115" fmla="*/ 41 h 239"/>
              <a:gd name="T116" fmla="*/ 68 w 137"/>
              <a:gd name="T117" fmla="*/ 39 h 239"/>
              <a:gd name="T118" fmla="*/ 68 w 137"/>
              <a:gd name="T119" fmla="*/ 39 h 239"/>
              <a:gd name="T120" fmla="*/ 68 w 137"/>
              <a:gd name="T121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7" h="239">
                <a:moveTo>
                  <a:pt x="68" y="239"/>
                </a:moveTo>
                <a:cubicBezTo>
                  <a:pt x="66" y="239"/>
                  <a:pt x="64" y="238"/>
                  <a:pt x="63" y="237"/>
                </a:cubicBezTo>
                <a:lnTo>
                  <a:pt x="46" y="223"/>
                </a:lnTo>
                <a:cubicBezTo>
                  <a:pt x="44" y="221"/>
                  <a:pt x="43" y="219"/>
                  <a:pt x="43" y="216"/>
                </a:cubicBezTo>
                <a:lnTo>
                  <a:pt x="43" y="121"/>
                </a:lnTo>
                <a:cubicBezTo>
                  <a:pt x="12" y="107"/>
                  <a:pt x="0" y="83"/>
                  <a:pt x="7" y="50"/>
                </a:cubicBezTo>
                <a:cubicBezTo>
                  <a:pt x="14" y="16"/>
                  <a:pt x="34" y="0"/>
                  <a:pt x="68" y="0"/>
                </a:cubicBezTo>
                <a:cubicBezTo>
                  <a:pt x="103" y="0"/>
                  <a:pt x="123" y="16"/>
                  <a:pt x="130" y="50"/>
                </a:cubicBezTo>
                <a:cubicBezTo>
                  <a:pt x="137" y="83"/>
                  <a:pt x="125" y="107"/>
                  <a:pt x="94" y="121"/>
                </a:cubicBezTo>
                <a:lnTo>
                  <a:pt x="94" y="127"/>
                </a:lnTo>
                <a:lnTo>
                  <a:pt x="105" y="139"/>
                </a:lnTo>
                <a:cubicBezTo>
                  <a:pt x="110" y="143"/>
                  <a:pt x="110" y="147"/>
                  <a:pt x="105" y="152"/>
                </a:cubicBezTo>
                <a:lnTo>
                  <a:pt x="94" y="163"/>
                </a:lnTo>
                <a:lnTo>
                  <a:pt x="94" y="165"/>
                </a:lnTo>
                <a:lnTo>
                  <a:pt x="105" y="177"/>
                </a:lnTo>
                <a:cubicBezTo>
                  <a:pt x="110" y="181"/>
                  <a:pt x="110" y="185"/>
                  <a:pt x="105" y="189"/>
                </a:cubicBezTo>
                <a:lnTo>
                  <a:pt x="94" y="201"/>
                </a:lnTo>
                <a:lnTo>
                  <a:pt x="94" y="211"/>
                </a:lnTo>
                <a:cubicBezTo>
                  <a:pt x="94" y="214"/>
                  <a:pt x="93" y="215"/>
                  <a:pt x="92" y="217"/>
                </a:cubicBezTo>
                <a:lnTo>
                  <a:pt x="75" y="236"/>
                </a:lnTo>
                <a:cubicBezTo>
                  <a:pt x="73" y="238"/>
                  <a:pt x="71" y="239"/>
                  <a:pt x="68" y="239"/>
                </a:cubicBezTo>
                <a:lnTo>
                  <a:pt x="68" y="239"/>
                </a:lnTo>
                <a:lnTo>
                  <a:pt x="68" y="239"/>
                </a:lnTo>
                <a:close/>
                <a:moveTo>
                  <a:pt x="61" y="212"/>
                </a:moveTo>
                <a:lnTo>
                  <a:pt x="67" y="218"/>
                </a:lnTo>
                <a:lnTo>
                  <a:pt x="76" y="208"/>
                </a:lnTo>
                <a:lnTo>
                  <a:pt x="76" y="197"/>
                </a:lnTo>
                <a:cubicBezTo>
                  <a:pt x="76" y="195"/>
                  <a:pt x="77" y="193"/>
                  <a:pt x="79" y="191"/>
                </a:cubicBezTo>
                <a:lnTo>
                  <a:pt x="86" y="183"/>
                </a:lnTo>
                <a:lnTo>
                  <a:pt x="79" y="175"/>
                </a:lnTo>
                <a:cubicBezTo>
                  <a:pt x="77" y="173"/>
                  <a:pt x="76" y="171"/>
                  <a:pt x="76" y="169"/>
                </a:cubicBezTo>
                <a:lnTo>
                  <a:pt x="76" y="159"/>
                </a:lnTo>
                <a:cubicBezTo>
                  <a:pt x="76" y="157"/>
                  <a:pt x="77" y="155"/>
                  <a:pt x="79" y="153"/>
                </a:cubicBezTo>
                <a:lnTo>
                  <a:pt x="86" y="145"/>
                </a:lnTo>
                <a:lnTo>
                  <a:pt x="79" y="138"/>
                </a:lnTo>
                <a:cubicBezTo>
                  <a:pt x="77" y="136"/>
                  <a:pt x="76" y="134"/>
                  <a:pt x="76" y="131"/>
                </a:cubicBezTo>
                <a:lnTo>
                  <a:pt x="76" y="114"/>
                </a:lnTo>
                <a:cubicBezTo>
                  <a:pt x="76" y="110"/>
                  <a:pt x="78" y="107"/>
                  <a:pt x="82" y="106"/>
                </a:cubicBezTo>
                <a:cubicBezTo>
                  <a:pt x="107" y="98"/>
                  <a:pt x="117" y="81"/>
                  <a:pt x="113" y="56"/>
                </a:cubicBezTo>
                <a:cubicBezTo>
                  <a:pt x="109" y="30"/>
                  <a:pt x="94" y="17"/>
                  <a:pt x="68" y="17"/>
                </a:cubicBezTo>
                <a:cubicBezTo>
                  <a:pt x="43" y="17"/>
                  <a:pt x="28" y="30"/>
                  <a:pt x="24" y="56"/>
                </a:cubicBezTo>
                <a:cubicBezTo>
                  <a:pt x="20" y="81"/>
                  <a:pt x="30" y="98"/>
                  <a:pt x="55" y="106"/>
                </a:cubicBezTo>
                <a:cubicBezTo>
                  <a:pt x="59" y="107"/>
                  <a:pt x="61" y="110"/>
                  <a:pt x="61" y="114"/>
                </a:cubicBezTo>
                <a:lnTo>
                  <a:pt x="61" y="212"/>
                </a:lnTo>
                <a:lnTo>
                  <a:pt x="68" y="239"/>
                </a:lnTo>
                <a:close/>
                <a:moveTo>
                  <a:pt x="68" y="72"/>
                </a:moveTo>
                <a:cubicBezTo>
                  <a:pt x="52" y="72"/>
                  <a:pt x="43" y="64"/>
                  <a:pt x="43" y="47"/>
                </a:cubicBezTo>
                <a:cubicBezTo>
                  <a:pt x="43" y="30"/>
                  <a:pt x="51" y="21"/>
                  <a:pt x="68" y="21"/>
                </a:cubicBezTo>
                <a:cubicBezTo>
                  <a:pt x="85" y="21"/>
                  <a:pt x="93" y="29"/>
                  <a:pt x="94" y="46"/>
                </a:cubicBezTo>
                <a:cubicBezTo>
                  <a:pt x="94" y="53"/>
                  <a:pt x="91" y="59"/>
                  <a:pt x="86" y="64"/>
                </a:cubicBezTo>
                <a:cubicBezTo>
                  <a:pt x="82" y="69"/>
                  <a:pt x="75" y="72"/>
                  <a:pt x="68" y="72"/>
                </a:cubicBezTo>
                <a:lnTo>
                  <a:pt x="68" y="72"/>
                </a:lnTo>
                <a:lnTo>
                  <a:pt x="68" y="239"/>
                </a:lnTo>
                <a:close/>
                <a:moveTo>
                  <a:pt x="68" y="39"/>
                </a:moveTo>
                <a:cubicBezTo>
                  <a:pt x="63" y="39"/>
                  <a:pt x="61" y="42"/>
                  <a:pt x="61" y="47"/>
                </a:cubicBezTo>
                <a:cubicBezTo>
                  <a:pt x="61" y="52"/>
                  <a:pt x="63" y="54"/>
                  <a:pt x="68" y="54"/>
                </a:cubicBezTo>
                <a:cubicBezTo>
                  <a:pt x="73" y="54"/>
                  <a:pt x="76" y="52"/>
                  <a:pt x="76" y="47"/>
                </a:cubicBezTo>
                <a:cubicBezTo>
                  <a:pt x="76" y="45"/>
                  <a:pt x="75" y="43"/>
                  <a:pt x="74" y="41"/>
                </a:cubicBezTo>
                <a:cubicBezTo>
                  <a:pt x="72" y="40"/>
                  <a:pt x="71" y="39"/>
                  <a:pt x="68" y="39"/>
                </a:cubicBezTo>
                <a:lnTo>
                  <a:pt x="68" y="39"/>
                </a:lnTo>
                <a:lnTo>
                  <a:pt x="68" y="239"/>
                </a:lnTo>
                <a:close/>
              </a:path>
            </a:pathLst>
          </a:custGeom>
          <a:solidFill>
            <a:srgbClr val="D624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8" name="Freeform 96"/>
          <p:cNvSpPr>
            <a:spLocks noChangeArrowheads="1"/>
          </p:cNvSpPr>
          <p:nvPr/>
        </p:nvSpPr>
        <p:spPr bwMode="auto">
          <a:xfrm>
            <a:off x="8180324" y="4664075"/>
            <a:ext cx="114300" cy="96838"/>
          </a:xfrm>
          <a:custGeom>
            <a:avLst/>
            <a:gdLst>
              <a:gd name="T0" fmla="*/ 159 w 168"/>
              <a:gd name="T1" fmla="*/ 142 h 142"/>
              <a:gd name="T2" fmla="*/ 8 w 168"/>
              <a:gd name="T3" fmla="*/ 142 h 142"/>
              <a:gd name="T4" fmla="*/ 0 w 168"/>
              <a:gd name="T5" fmla="*/ 133 h 142"/>
              <a:gd name="T6" fmla="*/ 0 w 168"/>
              <a:gd name="T7" fmla="*/ 8 h 142"/>
              <a:gd name="T8" fmla="*/ 2 w 168"/>
              <a:gd name="T9" fmla="*/ 2 h 142"/>
              <a:gd name="T10" fmla="*/ 8 w 168"/>
              <a:gd name="T11" fmla="*/ 0 h 142"/>
              <a:gd name="T12" fmla="*/ 159 w 168"/>
              <a:gd name="T13" fmla="*/ 0 h 142"/>
              <a:gd name="T14" fmla="*/ 165 w 168"/>
              <a:gd name="T15" fmla="*/ 2 h 142"/>
              <a:gd name="T16" fmla="*/ 168 w 168"/>
              <a:gd name="T17" fmla="*/ 8 h 142"/>
              <a:gd name="T18" fmla="*/ 168 w 168"/>
              <a:gd name="T19" fmla="*/ 133 h 142"/>
              <a:gd name="T20" fmla="*/ 159 w 168"/>
              <a:gd name="T21" fmla="*/ 142 h 142"/>
              <a:gd name="T22" fmla="*/ 159 w 168"/>
              <a:gd name="T23" fmla="*/ 142 h 142"/>
              <a:gd name="T24" fmla="*/ 159 w 168"/>
              <a:gd name="T25" fmla="*/ 142 h 142"/>
              <a:gd name="T26" fmla="*/ 17 w 168"/>
              <a:gd name="T27" fmla="*/ 125 h 142"/>
              <a:gd name="T28" fmla="*/ 150 w 168"/>
              <a:gd name="T29" fmla="*/ 125 h 142"/>
              <a:gd name="T30" fmla="*/ 150 w 168"/>
              <a:gd name="T31" fmla="*/ 17 h 142"/>
              <a:gd name="T32" fmla="*/ 17 w 168"/>
              <a:gd name="T33" fmla="*/ 17 h 142"/>
              <a:gd name="T34" fmla="*/ 17 w 168"/>
              <a:gd name="T35" fmla="*/ 125 h 142"/>
              <a:gd name="T36" fmla="*/ 159 w 168"/>
              <a:gd name="T37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8" h="142">
                <a:moveTo>
                  <a:pt x="159" y="142"/>
                </a:moveTo>
                <a:lnTo>
                  <a:pt x="8" y="142"/>
                </a:lnTo>
                <a:cubicBezTo>
                  <a:pt x="2" y="142"/>
                  <a:pt x="0" y="139"/>
                  <a:pt x="0" y="133"/>
                </a:cubicBezTo>
                <a:lnTo>
                  <a:pt x="0" y="8"/>
                </a:lnTo>
                <a:cubicBezTo>
                  <a:pt x="0" y="6"/>
                  <a:pt x="0" y="4"/>
                  <a:pt x="2" y="2"/>
                </a:cubicBezTo>
                <a:cubicBezTo>
                  <a:pt x="4" y="0"/>
                  <a:pt x="6" y="0"/>
                  <a:pt x="8" y="0"/>
                </a:cubicBezTo>
                <a:lnTo>
                  <a:pt x="159" y="0"/>
                </a:lnTo>
                <a:cubicBezTo>
                  <a:pt x="162" y="0"/>
                  <a:pt x="164" y="0"/>
                  <a:pt x="165" y="2"/>
                </a:cubicBezTo>
                <a:cubicBezTo>
                  <a:pt x="167" y="4"/>
                  <a:pt x="168" y="6"/>
                  <a:pt x="168" y="8"/>
                </a:cubicBezTo>
                <a:lnTo>
                  <a:pt x="168" y="133"/>
                </a:lnTo>
                <a:cubicBezTo>
                  <a:pt x="168" y="139"/>
                  <a:pt x="165" y="142"/>
                  <a:pt x="159" y="142"/>
                </a:cubicBezTo>
                <a:lnTo>
                  <a:pt x="159" y="142"/>
                </a:lnTo>
                <a:lnTo>
                  <a:pt x="159" y="142"/>
                </a:lnTo>
                <a:close/>
                <a:moveTo>
                  <a:pt x="17" y="125"/>
                </a:moveTo>
                <a:lnTo>
                  <a:pt x="150" y="125"/>
                </a:lnTo>
                <a:lnTo>
                  <a:pt x="150" y="17"/>
                </a:lnTo>
                <a:lnTo>
                  <a:pt x="17" y="17"/>
                </a:lnTo>
                <a:lnTo>
                  <a:pt x="17" y="125"/>
                </a:lnTo>
                <a:lnTo>
                  <a:pt x="159" y="142"/>
                </a:lnTo>
                <a:close/>
              </a:path>
            </a:pathLst>
          </a:custGeom>
          <a:solidFill>
            <a:srgbClr val="D624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9" name="Freeform 97"/>
          <p:cNvSpPr>
            <a:spLocks noChangeArrowheads="1"/>
          </p:cNvSpPr>
          <p:nvPr/>
        </p:nvSpPr>
        <p:spPr bwMode="auto">
          <a:xfrm>
            <a:off x="8202549" y="4610100"/>
            <a:ext cx="68263" cy="60325"/>
          </a:xfrm>
          <a:custGeom>
            <a:avLst/>
            <a:gdLst>
              <a:gd name="T0" fmla="*/ 102 w 102"/>
              <a:gd name="T1" fmla="*/ 87 h 88"/>
              <a:gd name="T2" fmla="*/ 84 w 102"/>
              <a:gd name="T3" fmla="*/ 87 h 88"/>
              <a:gd name="T4" fmla="*/ 84 w 102"/>
              <a:gd name="T5" fmla="*/ 53 h 88"/>
              <a:gd name="T6" fmla="*/ 51 w 102"/>
              <a:gd name="T7" fmla="*/ 17 h 88"/>
              <a:gd name="T8" fmla="*/ 51 w 102"/>
              <a:gd name="T9" fmla="*/ 17 h 88"/>
              <a:gd name="T10" fmla="*/ 18 w 102"/>
              <a:gd name="T11" fmla="*/ 53 h 88"/>
              <a:gd name="T12" fmla="*/ 18 w 102"/>
              <a:gd name="T13" fmla="*/ 88 h 88"/>
              <a:gd name="T14" fmla="*/ 0 w 102"/>
              <a:gd name="T15" fmla="*/ 88 h 88"/>
              <a:gd name="T16" fmla="*/ 0 w 102"/>
              <a:gd name="T17" fmla="*/ 53 h 88"/>
              <a:gd name="T18" fmla="*/ 51 w 102"/>
              <a:gd name="T19" fmla="*/ 0 h 88"/>
              <a:gd name="T20" fmla="*/ 51 w 102"/>
              <a:gd name="T21" fmla="*/ 0 h 88"/>
              <a:gd name="T22" fmla="*/ 102 w 102"/>
              <a:gd name="T23" fmla="*/ 53 h 88"/>
              <a:gd name="T24" fmla="*/ 102 w 102"/>
              <a:gd name="T25" fmla="*/ 87 h 88"/>
              <a:gd name="T26" fmla="*/ 102 w 102"/>
              <a:gd name="T27" fmla="*/ 87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2" h="88">
                <a:moveTo>
                  <a:pt x="102" y="87"/>
                </a:moveTo>
                <a:lnTo>
                  <a:pt x="84" y="87"/>
                </a:lnTo>
                <a:lnTo>
                  <a:pt x="84" y="53"/>
                </a:lnTo>
                <a:cubicBezTo>
                  <a:pt x="85" y="30"/>
                  <a:pt x="74" y="18"/>
                  <a:pt x="51" y="17"/>
                </a:cubicBezTo>
                <a:lnTo>
                  <a:pt x="51" y="17"/>
                </a:lnTo>
                <a:cubicBezTo>
                  <a:pt x="28" y="18"/>
                  <a:pt x="17" y="30"/>
                  <a:pt x="18" y="53"/>
                </a:cubicBezTo>
                <a:lnTo>
                  <a:pt x="18" y="88"/>
                </a:lnTo>
                <a:lnTo>
                  <a:pt x="0" y="88"/>
                </a:lnTo>
                <a:lnTo>
                  <a:pt x="0" y="53"/>
                </a:lnTo>
                <a:cubicBezTo>
                  <a:pt x="0" y="18"/>
                  <a:pt x="16" y="0"/>
                  <a:pt x="51" y="0"/>
                </a:cubicBezTo>
                <a:lnTo>
                  <a:pt x="51" y="0"/>
                </a:lnTo>
                <a:cubicBezTo>
                  <a:pt x="86" y="1"/>
                  <a:pt x="102" y="19"/>
                  <a:pt x="102" y="53"/>
                </a:cubicBezTo>
                <a:lnTo>
                  <a:pt x="102" y="87"/>
                </a:lnTo>
                <a:lnTo>
                  <a:pt x="102" y="87"/>
                </a:lnTo>
                <a:close/>
              </a:path>
            </a:pathLst>
          </a:custGeom>
          <a:solidFill>
            <a:srgbClr val="D624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0" name="Freeform 98"/>
          <p:cNvSpPr>
            <a:spLocks noChangeArrowheads="1"/>
          </p:cNvSpPr>
          <p:nvPr/>
        </p:nvSpPr>
        <p:spPr bwMode="auto">
          <a:xfrm>
            <a:off x="8221599" y="4684713"/>
            <a:ext cx="31750" cy="34925"/>
          </a:xfrm>
          <a:custGeom>
            <a:avLst/>
            <a:gdLst>
              <a:gd name="T0" fmla="*/ 23 w 47"/>
              <a:gd name="T1" fmla="*/ 50 h 50"/>
              <a:gd name="T2" fmla="*/ 23 w 47"/>
              <a:gd name="T3" fmla="*/ 50 h 50"/>
              <a:gd name="T4" fmla="*/ 0 w 47"/>
              <a:gd name="T5" fmla="*/ 25 h 50"/>
              <a:gd name="T6" fmla="*/ 23 w 47"/>
              <a:gd name="T7" fmla="*/ 0 h 50"/>
              <a:gd name="T8" fmla="*/ 23 w 47"/>
              <a:gd name="T9" fmla="*/ 0 h 50"/>
              <a:gd name="T10" fmla="*/ 47 w 47"/>
              <a:gd name="T11" fmla="*/ 25 h 50"/>
              <a:gd name="T12" fmla="*/ 23 w 47"/>
              <a:gd name="T13" fmla="*/ 50 h 50"/>
              <a:gd name="T14" fmla="*/ 23 w 47"/>
              <a:gd name="T15" fmla="*/ 50 h 50"/>
              <a:gd name="T16" fmla="*/ 23 w 47"/>
              <a:gd name="T17" fmla="*/ 50 h 50"/>
              <a:gd name="T18" fmla="*/ 23 w 47"/>
              <a:gd name="T19" fmla="*/ 17 h 50"/>
              <a:gd name="T20" fmla="*/ 17 w 47"/>
              <a:gd name="T21" fmla="*/ 25 h 50"/>
              <a:gd name="T22" fmla="*/ 23 w 47"/>
              <a:gd name="T23" fmla="*/ 32 h 50"/>
              <a:gd name="T24" fmla="*/ 23 w 47"/>
              <a:gd name="T25" fmla="*/ 32 h 50"/>
              <a:gd name="T26" fmla="*/ 28 w 47"/>
              <a:gd name="T27" fmla="*/ 30 h 50"/>
              <a:gd name="T28" fmla="*/ 30 w 47"/>
              <a:gd name="T29" fmla="*/ 25 h 50"/>
              <a:gd name="T30" fmla="*/ 30 w 47"/>
              <a:gd name="T31" fmla="*/ 25 h 50"/>
              <a:gd name="T32" fmla="*/ 28 w 47"/>
              <a:gd name="T33" fmla="*/ 19 h 50"/>
              <a:gd name="T34" fmla="*/ 23 w 47"/>
              <a:gd name="T35" fmla="*/ 17 h 50"/>
              <a:gd name="T36" fmla="*/ 23 w 47"/>
              <a:gd name="T37" fmla="*/ 17 h 50"/>
              <a:gd name="T38" fmla="*/ 23 w 47"/>
              <a:gd name="T39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7" h="50">
                <a:moveTo>
                  <a:pt x="23" y="50"/>
                </a:moveTo>
                <a:lnTo>
                  <a:pt x="23" y="50"/>
                </a:lnTo>
                <a:cubicBezTo>
                  <a:pt x="7" y="49"/>
                  <a:pt x="0" y="40"/>
                  <a:pt x="0" y="25"/>
                </a:cubicBezTo>
                <a:cubicBezTo>
                  <a:pt x="0" y="9"/>
                  <a:pt x="7" y="0"/>
                  <a:pt x="23" y="0"/>
                </a:cubicBezTo>
                <a:lnTo>
                  <a:pt x="23" y="0"/>
                </a:lnTo>
                <a:cubicBezTo>
                  <a:pt x="39" y="0"/>
                  <a:pt x="47" y="9"/>
                  <a:pt x="47" y="25"/>
                </a:cubicBezTo>
                <a:cubicBezTo>
                  <a:pt x="47" y="40"/>
                  <a:pt x="39" y="49"/>
                  <a:pt x="23" y="50"/>
                </a:cubicBezTo>
                <a:lnTo>
                  <a:pt x="23" y="50"/>
                </a:lnTo>
                <a:lnTo>
                  <a:pt x="23" y="50"/>
                </a:lnTo>
                <a:close/>
                <a:moveTo>
                  <a:pt x="23" y="17"/>
                </a:moveTo>
                <a:cubicBezTo>
                  <a:pt x="19" y="18"/>
                  <a:pt x="17" y="20"/>
                  <a:pt x="17" y="25"/>
                </a:cubicBezTo>
                <a:cubicBezTo>
                  <a:pt x="17" y="29"/>
                  <a:pt x="19" y="31"/>
                  <a:pt x="23" y="32"/>
                </a:cubicBezTo>
                <a:lnTo>
                  <a:pt x="23" y="32"/>
                </a:lnTo>
                <a:cubicBezTo>
                  <a:pt x="25" y="32"/>
                  <a:pt x="27" y="31"/>
                  <a:pt x="28" y="30"/>
                </a:cubicBezTo>
                <a:cubicBezTo>
                  <a:pt x="30" y="28"/>
                  <a:pt x="30" y="27"/>
                  <a:pt x="30" y="25"/>
                </a:cubicBezTo>
                <a:lnTo>
                  <a:pt x="30" y="25"/>
                </a:lnTo>
                <a:cubicBezTo>
                  <a:pt x="30" y="23"/>
                  <a:pt x="30" y="21"/>
                  <a:pt x="28" y="19"/>
                </a:cubicBezTo>
                <a:cubicBezTo>
                  <a:pt x="27" y="18"/>
                  <a:pt x="25" y="17"/>
                  <a:pt x="23" y="17"/>
                </a:cubicBezTo>
                <a:lnTo>
                  <a:pt x="23" y="17"/>
                </a:lnTo>
                <a:lnTo>
                  <a:pt x="23" y="50"/>
                </a:lnTo>
                <a:close/>
              </a:path>
            </a:pathLst>
          </a:custGeom>
          <a:solidFill>
            <a:srgbClr val="D624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1" name="Freeform 99"/>
          <p:cNvSpPr>
            <a:spLocks noChangeArrowheads="1"/>
          </p:cNvSpPr>
          <p:nvPr/>
        </p:nvSpPr>
        <p:spPr bwMode="auto">
          <a:xfrm>
            <a:off x="8231124" y="4711700"/>
            <a:ext cx="12700" cy="25400"/>
          </a:xfrm>
          <a:custGeom>
            <a:avLst/>
            <a:gdLst>
              <a:gd name="T0" fmla="*/ 0 w 17"/>
              <a:gd name="T1" fmla="*/ 0 h 37"/>
              <a:gd name="T2" fmla="*/ 17 w 17"/>
              <a:gd name="T3" fmla="*/ 0 h 37"/>
              <a:gd name="T4" fmla="*/ 17 w 17"/>
              <a:gd name="T5" fmla="*/ 37 h 37"/>
              <a:gd name="T6" fmla="*/ 0 w 17"/>
              <a:gd name="T7" fmla="*/ 37 h 37"/>
              <a:gd name="T8" fmla="*/ 0 w 17"/>
              <a:gd name="T9" fmla="*/ 0 h 37"/>
              <a:gd name="T10" fmla="*/ 0 w 17"/>
              <a:gd name="T11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" h="37">
                <a:moveTo>
                  <a:pt x="0" y="0"/>
                </a:moveTo>
                <a:lnTo>
                  <a:pt x="17" y="0"/>
                </a:lnTo>
                <a:lnTo>
                  <a:pt x="17" y="37"/>
                </a:lnTo>
                <a:lnTo>
                  <a:pt x="0" y="3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624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2" name="Freeform 100"/>
          <p:cNvSpPr>
            <a:spLocks/>
          </p:cNvSpPr>
          <p:nvPr/>
        </p:nvSpPr>
        <p:spPr bwMode="auto">
          <a:xfrm>
            <a:off x="8318437" y="4640263"/>
            <a:ext cx="1087437" cy="155575"/>
          </a:xfrm>
          <a:custGeom>
            <a:avLst/>
            <a:gdLst>
              <a:gd name="T0" fmla="*/ 0 w 1593"/>
              <a:gd name="T1" fmla="*/ 0 h 227"/>
              <a:gd name="T2" fmla="*/ 857 w 1593"/>
              <a:gd name="T3" fmla="*/ 93 h 227"/>
              <a:gd name="T4" fmla="*/ 1593 w 1593"/>
              <a:gd name="T5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93" h="227">
                <a:moveTo>
                  <a:pt x="0" y="0"/>
                </a:moveTo>
                <a:cubicBezTo>
                  <a:pt x="344" y="29"/>
                  <a:pt x="629" y="60"/>
                  <a:pt x="857" y="93"/>
                </a:cubicBezTo>
                <a:cubicBezTo>
                  <a:pt x="1054" y="122"/>
                  <a:pt x="1300" y="167"/>
                  <a:pt x="1593" y="227"/>
                </a:cubicBezTo>
              </a:path>
            </a:pathLst>
          </a:custGeom>
          <a:noFill/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3" name="Freeform 101"/>
          <p:cNvSpPr>
            <a:spLocks/>
          </p:cNvSpPr>
          <p:nvPr/>
        </p:nvSpPr>
        <p:spPr bwMode="auto">
          <a:xfrm>
            <a:off x="9253474" y="5137150"/>
            <a:ext cx="150813" cy="163513"/>
          </a:xfrm>
          <a:custGeom>
            <a:avLst/>
            <a:gdLst>
              <a:gd name="T0" fmla="*/ 222 w 222"/>
              <a:gd name="T1" fmla="*/ 199 h 239"/>
              <a:gd name="T2" fmla="*/ 182 w 222"/>
              <a:gd name="T3" fmla="*/ 239 h 239"/>
              <a:gd name="T4" fmla="*/ 40 w 222"/>
              <a:gd name="T5" fmla="*/ 239 h 239"/>
              <a:gd name="T6" fmla="*/ 0 w 222"/>
              <a:gd name="T7" fmla="*/ 199 h 239"/>
              <a:gd name="T8" fmla="*/ 0 w 222"/>
              <a:gd name="T9" fmla="*/ 40 h 239"/>
              <a:gd name="T10" fmla="*/ 40 w 222"/>
              <a:gd name="T11" fmla="*/ 0 h 239"/>
              <a:gd name="T12" fmla="*/ 182 w 222"/>
              <a:gd name="T13" fmla="*/ 0 h 239"/>
              <a:gd name="T14" fmla="*/ 222 w 222"/>
              <a:gd name="T15" fmla="*/ 40 h 239"/>
              <a:gd name="T16" fmla="*/ 222 w 222"/>
              <a:gd name="T17" fmla="*/ 199 h 239"/>
              <a:gd name="T18" fmla="*/ 222 w 222"/>
              <a:gd name="T19" fmla="*/ 199 h 239"/>
              <a:gd name="T20" fmla="*/ 222 w 222"/>
              <a:gd name="T21" fmla="*/ 19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2" h="239">
                <a:moveTo>
                  <a:pt x="222" y="199"/>
                </a:moveTo>
                <a:cubicBezTo>
                  <a:pt x="222" y="226"/>
                  <a:pt x="208" y="239"/>
                  <a:pt x="182" y="239"/>
                </a:cubicBezTo>
                <a:lnTo>
                  <a:pt x="40" y="239"/>
                </a:lnTo>
                <a:cubicBezTo>
                  <a:pt x="13" y="239"/>
                  <a:pt x="0" y="226"/>
                  <a:pt x="0" y="199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182" y="0"/>
                </a:lnTo>
                <a:cubicBezTo>
                  <a:pt x="208" y="0"/>
                  <a:pt x="222" y="13"/>
                  <a:pt x="222" y="40"/>
                </a:cubicBezTo>
                <a:lnTo>
                  <a:pt x="222" y="199"/>
                </a:lnTo>
                <a:lnTo>
                  <a:pt x="222" y="199"/>
                </a:lnTo>
                <a:lnTo>
                  <a:pt x="222" y="19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545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4" name="Text Box 102"/>
          <p:cNvSpPr txBox="1">
            <a:spLocks noChangeArrowheads="1"/>
          </p:cNvSpPr>
          <p:nvPr/>
        </p:nvSpPr>
        <p:spPr bwMode="auto">
          <a:xfrm>
            <a:off x="9258237" y="5143500"/>
            <a:ext cx="141287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105" name="Freeform 103"/>
          <p:cNvSpPr>
            <a:spLocks/>
          </p:cNvSpPr>
          <p:nvPr/>
        </p:nvSpPr>
        <p:spPr bwMode="auto">
          <a:xfrm>
            <a:off x="7734237" y="4748213"/>
            <a:ext cx="152400" cy="163512"/>
          </a:xfrm>
          <a:custGeom>
            <a:avLst/>
            <a:gdLst>
              <a:gd name="T0" fmla="*/ 222 w 222"/>
              <a:gd name="T1" fmla="*/ 199 h 239"/>
              <a:gd name="T2" fmla="*/ 182 w 222"/>
              <a:gd name="T3" fmla="*/ 239 h 239"/>
              <a:gd name="T4" fmla="*/ 40 w 222"/>
              <a:gd name="T5" fmla="*/ 239 h 239"/>
              <a:gd name="T6" fmla="*/ 0 w 222"/>
              <a:gd name="T7" fmla="*/ 199 h 239"/>
              <a:gd name="T8" fmla="*/ 0 w 222"/>
              <a:gd name="T9" fmla="*/ 40 h 239"/>
              <a:gd name="T10" fmla="*/ 40 w 222"/>
              <a:gd name="T11" fmla="*/ 0 h 239"/>
              <a:gd name="T12" fmla="*/ 182 w 222"/>
              <a:gd name="T13" fmla="*/ 0 h 239"/>
              <a:gd name="T14" fmla="*/ 222 w 222"/>
              <a:gd name="T15" fmla="*/ 40 h 239"/>
              <a:gd name="T16" fmla="*/ 222 w 222"/>
              <a:gd name="T17" fmla="*/ 199 h 239"/>
              <a:gd name="T18" fmla="*/ 222 w 222"/>
              <a:gd name="T19" fmla="*/ 199 h 239"/>
              <a:gd name="T20" fmla="*/ 222 w 222"/>
              <a:gd name="T21" fmla="*/ 19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2" h="239">
                <a:moveTo>
                  <a:pt x="222" y="199"/>
                </a:moveTo>
                <a:cubicBezTo>
                  <a:pt x="222" y="226"/>
                  <a:pt x="208" y="239"/>
                  <a:pt x="182" y="239"/>
                </a:cubicBezTo>
                <a:lnTo>
                  <a:pt x="40" y="239"/>
                </a:lnTo>
                <a:cubicBezTo>
                  <a:pt x="13" y="239"/>
                  <a:pt x="0" y="226"/>
                  <a:pt x="0" y="199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182" y="0"/>
                </a:lnTo>
                <a:cubicBezTo>
                  <a:pt x="208" y="0"/>
                  <a:pt x="222" y="13"/>
                  <a:pt x="222" y="40"/>
                </a:cubicBezTo>
                <a:lnTo>
                  <a:pt x="222" y="199"/>
                </a:lnTo>
                <a:lnTo>
                  <a:pt x="222" y="199"/>
                </a:lnTo>
                <a:lnTo>
                  <a:pt x="222" y="19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545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6" name="Text Box 104"/>
          <p:cNvSpPr txBox="1">
            <a:spLocks noChangeArrowheads="1"/>
          </p:cNvSpPr>
          <p:nvPr/>
        </p:nvSpPr>
        <p:spPr bwMode="auto">
          <a:xfrm>
            <a:off x="7740587" y="4752975"/>
            <a:ext cx="141287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07" name="Freeform 105"/>
          <p:cNvSpPr>
            <a:spLocks/>
          </p:cNvSpPr>
          <p:nvPr/>
        </p:nvSpPr>
        <p:spPr bwMode="auto">
          <a:xfrm>
            <a:off x="8732774" y="4711700"/>
            <a:ext cx="309563" cy="185738"/>
          </a:xfrm>
          <a:custGeom>
            <a:avLst/>
            <a:gdLst>
              <a:gd name="T0" fmla="*/ 452 w 452"/>
              <a:gd name="T1" fmla="*/ 165 h 271"/>
              <a:gd name="T2" fmla="*/ 255 w 452"/>
              <a:gd name="T3" fmla="*/ 271 h 271"/>
              <a:gd name="T4" fmla="*/ 264 w 452"/>
              <a:gd name="T5" fmla="*/ 216 h 271"/>
              <a:gd name="T6" fmla="*/ 0 w 452"/>
              <a:gd name="T7" fmla="*/ 169 h 271"/>
              <a:gd name="T8" fmla="*/ 28 w 452"/>
              <a:gd name="T9" fmla="*/ 8 h 271"/>
              <a:gd name="T10" fmla="*/ 292 w 452"/>
              <a:gd name="T11" fmla="*/ 55 h 271"/>
              <a:gd name="T12" fmla="*/ 302 w 452"/>
              <a:gd name="T13" fmla="*/ 0 h 271"/>
              <a:gd name="T14" fmla="*/ 452 w 452"/>
              <a:gd name="T15" fmla="*/ 165 h 271"/>
              <a:gd name="T16" fmla="*/ 452 w 452"/>
              <a:gd name="T17" fmla="*/ 165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2" h="271">
                <a:moveTo>
                  <a:pt x="452" y="165"/>
                </a:moveTo>
                <a:lnTo>
                  <a:pt x="255" y="271"/>
                </a:lnTo>
                <a:lnTo>
                  <a:pt x="264" y="216"/>
                </a:lnTo>
                <a:lnTo>
                  <a:pt x="0" y="169"/>
                </a:lnTo>
                <a:lnTo>
                  <a:pt x="28" y="8"/>
                </a:lnTo>
                <a:lnTo>
                  <a:pt x="292" y="55"/>
                </a:lnTo>
                <a:lnTo>
                  <a:pt x="302" y="0"/>
                </a:lnTo>
                <a:lnTo>
                  <a:pt x="452" y="165"/>
                </a:lnTo>
                <a:lnTo>
                  <a:pt x="452" y="165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8" name="Text Box 106"/>
          <p:cNvSpPr txBox="1">
            <a:spLocks noChangeArrowheads="1"/>
          </p:cNvSpPr>
          <p:nvPr/>
        </p:nvSpPr>
        <p:spPr bwMode="auto">
          <a:xfrm rot="540000">
            <a:off x="8740712" y="4733925"/>
            <a:ext cx="223837" cy="11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sp>
        <p:nvSpPr>
          <p:cNvPr id="109" name="Freeform 107"/>
          <p:cNvSpPr>
            <a:spLocks/>
          </p:cNvSpPr>
          <p:nvPr/>
        </p:nvSpPr>
        <p:spPr bwMode="auto">
          <a:xfrm>
            <a:off x="8697849" y="4497388"/>
            <a:ext cx="152400" cy="163512"/>
          </a:xfrm>
          <a:custGeom>
            <a:avLst/>
            <a:gdLst>
              <a:gd name="T0" fmla="*/ 222 w 222"/>
              <a:gd name="T1" fmla="*/ 199 h 239"/>
              <a:gd name="T2" fmla="*/ 182 w 222"/>
              <a:gd name="T3" fmla="*/ 239 h 239"/>
              <a:gd name="T4" fmla="*/ 40 w 222"/>
              <a:gd name="T5" fmla="*/ 239 h 239"/>
              <a:gd name="T6" fmla="*/ 0 w 222"/>
              <a:gd name="T7" fmla="*/ 199 h 239"/>
              <a:gd name="T8" fmla="*/ 0 w 222"/>
              <a:gd name="T9" fmla="*/ 40 h 239"/>
              <a:gd name="T10" fmla="*/ 40 w 222"/>
              <a:gd name="T11" fmla="*/ 0 h 239"/>
              <a:gd name="T12" fmla="*/ 182 w 222"/>
              <a:gd name="T13" fmla="*/ 0 h 239"/>
              <a:gd name="T14" fmla="*/ 222 w 222"/>
              <a:gd name="T15" fmla="*/ 40 h 239"/>
              <a:gd name="T16" fmla="*/ 222 w 222"/>
              <a:gd name="T17" fmla="*/ 199 h 239"/>
              <a:gd name="T18" fmla="*/ 222 w 222"/>
              <a:gd name="T19" fmla="*/ 199 h 239"/>
              <a:gd name="T20" fmla="*/ 222 w 222"/>
              <a:gd name="T21" fmla="*/ 19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2" h="239">
                <a:moveTo>
                  <a:pt x="222" y="199"/>
                </a:moveTo>
                <a:cubicBezTo>
                  <a:pt x="222" y="226"/>
                  <a:pt x="208" y="239"/>
                  <a:pt x="182" y="239"/>
                </a:cubicBezTo>
                <a:lnTo>
                  <a:pt x="40" y="239"/>
                </a:lnTo>
                <a:cubicBezTo>
                  <a:pt x="13" y="239"/>
                  <a:pt x="0" y="226"/>
                  <a:pt x="0" y="199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182" y="0"/>
                </a:lnTo>
                <a:cubicBezTo>
                  <a:pt x="208" y="0"/>
                  <a:pt x="222" y="13"/>
                  <a:pt x="222" y="40"/>
                </a:cubicBezTo>
                <a:lnTo>
                  <a:pt x="222" y="199"/>
                </a:lnTo>
                <a:lnTo>
                  <a:pt x="222" y="199"/>
                </a:lnTo>
                <a:lnTo>
                  <a:pt x="222" y="19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545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0" name="Text Box 108"/>
          <p:cNvSpPr txBox="1">
            <a:spLocks noChangeArrowheads="1"/>
          </p:cNvSpPr>
          <p:nvPr/>
        </p:nvSpPr>
        <p:spPr bwMode="auto">
          <a:xfrm>
            <a:off x="8704199" y="4503738"/>
            <a:ext cx="1412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111" name="Freeform 109"/>
          <p:cNvSpPr>
            <a:spLocks/>
          </p:cNvSpPr>
          <p:nvPr/>
        </p:nvSpPr>
        <p:spPr bwMode="auto">
          <a:xfrm>
            <a:off x="9448737" y="5478463"/>
            <a:ext cx="252412" cy="319087"/>
          </a:xfrm>
          <a:custGeom>
            <a:avLst/>
            <a:gdLst>
              <a:gd name="T0" fmla="*/ 370 w 370"/>
              <a:gd name="T1" fmla="*/ 125 h 467"/>
              <a:gd name="T2" fmla="*/ 244 w 370"/>
              <a:gd name="T3" fmla="*/ 0 h 467"/>
              <a:gd name="T4" fmla="*/ 8 w 370"/>
              <a:gd name="T5" fmla="*/ 0 h 467"/>
              <a:gd name="T6" fmla="*/ 0 w 370"/>
              <a:gd name="T7" fmla="*/ 8 h 467"/>
              <a:gd name="T8" fmla="*/ 0 w 370"/>
              <a:gd name="T9" fmla="*/ 458 h 467"/>
              <a:gd name="T10" fmla="*/ 8 w 370"/>
              <a:gd name="T11" fmla="*/ 467 h 467"/>
              <a:gd name="T12" fmla="*/ 361 w 370"/>
              <a:gd name="T13" fmla="*/ 467 h 467"/>
              <a:gd name="T14" fmla="*/ 370 w 370"/>
              <a:gd name="T15" fmla="*/ 458 h 467"/>
              <a:gd name="T16" fmla="*/ 370 w 370"/>
              <a:gd name="T17" fmla="*/ 125 h 467"/>
              <a:gd name="T18" fmla="*/ 370 w 370"/>
              <a:gd name="T19" fmla="*/ 125 h 467"/>
              <a:gd name="T20" fmla="*/ 370 w 370"/>
              <a:gd name="T21" fmla="*/ 125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0" h="467">
                <a:moveTo>
                  <a:pt x="370" y="125"/>
                </a:moveTo>
                <a:lnTo>
                  <a:pt x="244" y="0"/>
                </a:lnTo>
                <a:lnTo>
                  <a:pt x="8" y="0"/>
                </a:lnTo>
                <a:cubicBezTo>
                  <a:pt x="2" y="0"/>
                  <a:pt x="0" y="2"/>
                  <a:pt x="0" y="8"/>
                </a:cubicBezTo>
                <a:lnTo>
                  <a:pt x="0" y="458"/>
                </a:lnTo>
                <a:cubicBezTo>
                  <a:pt x="0" y="464"/>
                  <a:pt x="2" y="467"/>
                  <a:pt x="8" y="467"/>
                </a:cubicBezTo>
                <a:lnTo>
                  <a:pt x="361" y="467"/>
                </a:lnTo>
                <a:cubicBezTo>
                  <a:pt x="367" y="467"/>
                  <a:pt x="370" y="464"/>
                  <a:pt x="370" y="458"/>
                </a:cubicBezTo>
                <a:lnTo>
                  <a:pt x="370" y="125"/>
                </a:lnTo>
                <a:lnTo>
                  <a:pt x="370" y="125"/>
                </a:lnTo>
                <a:lnTo>
                  <a:pt x="370" y="125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CCCCCC"/>
              </a:gs>
            </a:gsLst>
            <a:lin ang="0" scaled="1"/>
          </a:gradFill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" name="Freeform 110"/>
          <p:cNvSpPr>
            <a:spLocks noChangeArrowheads="1"/>
          </p:cNvSpPr>
          <p:nvPr/>
        </p:nvSpPr>
        <p:spPr bwMode="auto">
          <a:xfrm>
            <a:off x="9485249" y="5621338"/>
            <a:ext cx="15875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3" name="Freeform 111"/>
          <p:cNvSpPr>
            <a:spLocks noChangeArrowheads="1"/>
          </p:cNvSpPr>
          <p:nvPr/>
        </p:nvSpPr>
        <p:spPr bwMode="auto">
          <a:xfrm>
            <a:off x="9510649" y="5621338"/>
            <a:ext cx="14288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4" name="Freeform 112"/>
          <p:cNvSpPr>
            <a:spLocks noChangeArrowheads="1"/>
          </p:cNvSpPr>
          <p:nvPr/>
        </p:nvSpPr>
        <p:spPr bwMode="auto">
          <a:xfrm>
            <a:off x="9534462" y="5621338"/>
            <a:ext cx="15875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5" name="Freeform 113"/>
          <p:cNvSpPr>
            <a:spLocks noChangeArrowheads="1"/>
          </p:cNvSpPr>
          <p:nvPr/>
        </p:nvSpPr>
        <p:spPr bwMode="auto">
          <a:xfrm>
            <a:off x="9559862" y="5621338"/>
            <a:ext cx="14287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6" name="Freeform 114"/>
          <p:cNvSpPr>
            <a:spLocks noChangeArrowheads="1"/>
          </p:cNvSpPr>
          <p:nvPr/>
        </p:nvSpPr>
        <p:spPr bwMode="auto">
          <a:xfrm>
            <a:off x="9585262" y="5621338"/>
            <a:ext cx="14287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7" name="Freeform 115"/>
          <p:cNvSpPr>
            <a:spLocks noChangeArrowheads="1"/>
          </p:cNvSpPr>
          <p:nvPr/>
        </p:nvSpPr>
        <p:spPr bwMode="auto">
          <a:xfrm>
            <a:off x="9609074" y="5621338"/>
            <a:ext cx="15875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8" name="Freeform 116"/>
          <p:cNvSpPr>
            <a:spLocks noChangeArrowheads="1"/>
          </p:cNvSpPr>
          <p:nvPr/>
        </p:nvSpPr>
        <p:spPr bwMode="auto">
          <a:xfrm>
            <a:off x="9634474" y="5621338"/>
            <a:ext cx="14288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9" name="Freeform 117"/>
          <p:cNvSpPr>
            <a:spLocks noChangeArrowheads="1"/>
          </p:cNvSpPr>
          <p:nvPr/>
        </p:nvSpPr>
        <p:spPr bwMode="auto">
          <a:xfrm>
            <a:off x="9485249" y="5649913"/>
            <a:ext cx="15875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0" name="Freeform 118"/>
          <p:cNvSpPr>
            <a:spLocks noChangeArrowheads="1"/>
          </p:cNvSpPr>
          <p:nvPr/>
        </p:nvSpPr>
        <p:spPr bwMode="auto">
          <a:xfrm>
            <a:off x="9510649" y="5649913"/>
            <a:ext cx="14288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1" name="Freeform 119"/>
          <p:cNvSpPr>
            <a:spLocks noChangeArrowheads="1"/>
          </p:cNvSpPr>
          <p:nvPr/>
        </p:nvSpPr>
        <p:spPr bwMode="auto">
          <a:xfrm>
            <a:off x="9534462" y="5649913"/>
            <a:ext cx="15875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2" name="Freeform 120"/>
          <p:cNvSpPr>
            <a:spLocks noChangeArrowheads="1"/>
          </p:cNvSpPr>
          <p:nvPr/>
        </p:nvSpPr>
        <p:spPr bwMode="auto">
          <a:xfrm>
            <a:off x="9559862" y="5649913"/>
            <a:ext cx="14287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3" name="Freeform 121"/>
          <p:cNvSpPr>
            <a:spLocks noChangeArrowheads="1"/>
          </p:cNvSpPr>
          <p:nvPr/>
        </p:nvSpPr>
        <p:spPr bwMode="auto">
          <a:xfrm>
            <a:off x="9485249" y="5678488"/>
            <a:ext cx="15875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4" name="Freeform 122"/>
          <p:cNvSpPr>
            <a:spLocks noChangeArrowheads="1"/>
          </p:cNvSpPr>
          <p:nvPr/>
        </p:nvSpPr>
        <p:spPr bwMode="auto">
          <a:xfrm>
            <a:off x="9510649" y="5678488"/>
            <a:ext cx="14288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5" name="Freeform 123"/>
          <p:cNvSpPr>
            <a:spLocks noChangeArrowheads="1"/>
          </p:cNvSpPr>
          <p:nvPr/>
        </p:nvSpPr>
        <p:spPr bwMode="auto">
          <a:xfrm>
            <a:off x="9534462" y="5678488"/>
            <a:ext cx="15875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6" name="Freeform 124"/>
          <p:cNvSpPr>
            <a:spLocks noChangeArrowheads="1"/>
          </p:cNvSpPr>
          <p:nvPr/>
        </p:nvSpPr>
        <p:spPr bwMode="auto">
          <a:xfrm>
            <a:off x="9559862" y="5678488"/>
            <a:ext cx="14287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7" name="Freeform 125"/>
          <p:cNvSpPr>
            <a:spLocks noChangeArrowheads="1"/>
          </p:cNvSpPr>
          <p:nvPr/>
        </p:nvSpPr>
        <p:spPr bwMode="auto">
          <a:xfrm>
            <a:off x="9585262" y="5678488"/>
            <a:ext cx="14287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8" name="Freeform 126"/>
          <p:cNvSpPr>
            <a:spLocks noChangeArrowheads="1"/>
          </p:cNvSpPr>
          <p:nvPr/>
        </p:nvSpPr>
        <p:spPr bwMode="auto">
          <a:xfrm>
            <a:off x="9609074" y="5678488"/>
            <a:ext cx="15875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29" name="Freeform 127"/>
          <p:cNvSpPr>
            <a:spLocks noChangeArrowheads="1"/>
          </p:cNvSpPr>
          <p:nvPr/>
        </p:nvSpPr>
        <p:spPr bwMode="auto">
          <a:xfrm>
            <a:off x="9485249" y="5707063"/>
            <a:ext cx="15875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0" name="Freeform 128"/>
          <p:cNvSpPr>
            <a:spLocks noChangeArrowheads="1"/>
          </p:cNvSpPr>
          <p:nvPr/>
        </p:nvSpPr>
        <p:spPr bwMode="auto">
          <a:xfrm>
            <a:off x="9510649" y="5707063"/>
            <a:ext cx="14288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1" name="Freeform 129"/>
          <p:cNvSpPr>
            <a:spLocks noChangeArrowheads="1"/>
          </p:cNvSpPr>
          <p:nvPr/>
        </p:nvSpPr>
        <p:spPr bwMode="auto">
          <a:xfrm>
            <a:off x="9534462" y="5707063"/>
            <a:ext cx="15875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2" name="Freeform 130"/>
          <p:cNvSpPr>
            <a:spLocks noChangeArrowheads="1"/>
          </p:cNvSpPr>
          <p:nvPr/>
        </p:nvSpPr>
        <p:spPr bwMode="auto">
          <a:xfrm>
            <a:off x="9559862" y="5707063"/>
            <a:ext cx="14287" cy="15875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3" name="Freeform 131"/>
          <p:cNvSpPr>
            <a:spLocks noChangeArrowheads="1"/>
          </p:cNvSpPr>
          <p:nvPr/>
        </p:nvSpPr>
        <p:spPr bwMode="auto">
          <a:xfrm>
            <a:off x="9485249" y="5735638"/>
            <a:ext cx="15875" cy="14287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4" name="Freeform 132"/>
          <p:cNvSpPr>
            <a:spLocks noChangeArrowheads="1"/>
          </p:cNvSpPr>
          <p:nvPr/>
        </p:nvSpPr>
        <p:spPr bwMode="auto">
          <a:xfrm>
            <a:off x="9510649" y="5735638"/>
            <a:ext cx="14288" cy="14287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5" name="Freeform 133"/>
          <p:cNvSpPr>
            <a:spLocks noChangeArrowheads="1"/>
          </p:cNvSpPr>
          <p:nvPr/>
        </p:nvSpPr>
        <p:spPr bwMode="auto">
          <a:xfrm>
            <a:off x="9534462" y="5735638"/>
            <a:ext cx="15875" cy="14287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6" name="Freeform 134"/>
          <p:cNvSpPr>
            <a:spLocks noChangeArrowheads="1"/>
          </p:cNvSpPr>
          <p:nvPr/>
        </p:nvSpPr>
        <p:spPr bwMode="auto">
          <a:xfrm>
            <a:off x="9559862" y="5735638"/>
            <a:ext cx="14287" cy="14287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7" name="Freeform 135"/>
          <p:cNvSpPr>
            <a:spLocks noChangeArrowheads="1"/>
          </p:cNvSpPr>
          <p:nvPr/>
        </p:nvSpPr>
        <p:spPr bwMode="auto">
          <a:xfrm>
            <a:off x="9585262" y="5735638"/>
            <a:ext cx="14287" cy="14287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8" name="Freeform 136"/>
          <p:cNvSpPr>
            <a:spLocks noChangeArrowheads="1"/>
          </p:cNvSpPr>
          <p:nvPr/>
        </p:nvSpPr>
        <p:spPr bwMode="auto">
          <a:xfrm>
            <a:off x="9609074" y="5735638"/>
            <a:ext cx="15875" cy="14287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39" name="Freeform 137"/>
          <p:cNvSpPr>
            <a:spLocks noChangeArrowheads="1"/>
          </p:cNvSpPr>
          <p:nvPr/>
        </p:nvSpPr>
        <p:spPr bwMode="auto">
          <a:xfrm>
            <a:off x="9634474" y="5735638"/>
            <a:ext cx="14288" cy="14287"/>
          </a:xfrm>
          <a:custGeom>
            <a:avLst/>
            <a:gdLst>
              <a:gd name="T0" fmla="*/ 21 w 21"/>
              <a:gd name="T1" fmla="*/ 21 h 21"/>
              <a:gd name="T2" fmla="*/ 0 w 21"/>
              <a:gd name="T3" fmla="*/ 21 h 21"/>
              <a:gd name="T4" fmla="*/ 0 w 21"/>
              <a:gd name="T5" fmla="*/ 0 h 21"/>
              <a:gd name="T6" fmla="*/ 21 w 21"/>
              <a:gd name="T7" fmla="*/ 0 h 21"/>
              <a:gd name="T8" fmla="*/ 21 w 21"/>
              <a:gd name="T9" fmla="*/ 21 h 21"/>
              <a:gd name="T10" fmla="*/ 21 w 21"/>
              <a:gd name="T11" fmla="*/ 21 h 21"/>
              <a:gd name="T12" fmla="*/ 21 w 21"/>
              <a:gd name="T1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" h="21">
                <a:moveTo>
                  <a:pt x="21" y="21"/>
                </a:moveTo>
                <a:lnTo>
                  <a:pt x="0" y="21"/>
                </a:lnTo>
                <a:lnTo>
                  <a:pt x="0" y="0"/>
                </a:lnTo>
                <a:lnTo>
                  <a:pt x="21" y="0"/>
                </a:lnTo>
                <a:lnTo>
                  <a:pt x="21" y="21"/>
                </a:lnTo>
                <a:lnTo>
                  <a:pt x="21" y="21"/>
                </a:lnTo>
                <a:lnTo>
                  <a:pt x="21" y="21"/>
                </a:lnTo>
                <a:close/>
              </a:path>
            </a:pathLst>
          </a:cu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0" name="Freeform 138"/>
          <p:cNvSpPr>
            <a:spLocks/>
          </p:cNvSpPr>
          <p:nvPr/>
        </p:nvSpPr>
        <p:spPr bwMode="auto">
          <a:xfrm>
            <a:off x="9416987" y="5514975"/>
            <a:ext cx="223837" cy="85725"/>
          </a:xfrm>
          <a:custGeom>
            <a:avLst/>
            <a:gdLst>
              <a:gd name="T0" fmla="*/ 327 w 327"/>
              <a:gd name="T1" fmla="*/ 114 h 123"/>
              <a:gd name="T2" fmla="*/ 318 w 327"/>
              <a:gd name="T3" fmla="*/ 123 h 123"/>
              <a:gd name="T4" fmla="*/ 8 w 327"/>
              <a:gd name="T5" fmla="*/ 123 h 123"/>
              <a:gd name="T6" fmla="*/ 0 w 327"/>
              <a:gd name="T7" fmla="*/ 114 h 123"/>
              <a:gd name="T8" fmla="*/ 0 w 327"/>
              <a:gd name="T9" fmla="*/ 8 h 123"/>
              <a:gd name="T10" fmla="*/ 8 w 327"/>
              <a:gd name="T11" fmla="*/ 0 h 123"/>
              <a:gd name="T12" fmla="*/ 318 w 327"/>
              <a:gd name="T13" fmla="*/ 0 h 123"/>
              <a:gd name="T14" fmla="*/ 327 w 327"/>
              <a:gd name="T15" fmla="*/ 8 h 123"/>
              <a:gd name="T16" fmla="*/ 327 w 327"/>
              <a:gd name="T17" fmla="*/ 114 h 123"/>
              <a:gd name="T18" fmla="*/ 327 w 327"/>
              <a:gd name="T19" fmla="*/ 114 h 123"/>
              <a:gd name="T20" fmla="*/ 327 w 327"/>
              <a:gd name="T21" fmla="*/ 114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7" h="123">
                <a:moveTo>
                  <a:pt x="327" y="114"/>
                </a:moveTo>
                <a:cubicBezTo>
                  <a:pt x="327" y="120"/>
                  <a:pt x="324" y="123"/>
                  <a:pt x="318" y="123"/>
                </a:cubicBezTo>
                <a:lnTo>
                  <a:pt x="8" y="123"/>
                </a:lnTo>
                <a:cubicBezTo>
                  <a:pt x="2" y="123"/>
                  <a:pt x="0" y="120"/>
                  <a:pt x="0" y="114"/>
                </a:cubicBezTo>
                <a:lnTo>
                  <a:pt x="0" y="8"/>
                </a:lnTo>
                <a:cubicBezTo>
                  <a:pt x="0" y="2"/>
                  <a:pt x="2" y="0"/>
                  <a:pt x="8" y="0"/>
                </a:cubicBezTo>
                <a:lnTo>
                  <a:pt x="318" y="0"/>
                </a:lnTo>
                <a:cubicBezTo>
                  <a:pt x="324" y="0"/>
                  <a:pt x="327" y="2"/>
                  <a:pt x="327" y="8"/>
                </a:cubicBezTo>
                <a:lnTo>
                  <a:pt x="327" y="114"/>
                </a:lnTo>
                <a:lnTo>
                  <a:pt x="327" y="114"/>
                </a:lnTo>
                <a:lnTo>
                  <a:pt x="327" y="114"/>
                </a:lnTo>
                <a:close/>
              </a:path>
            </a:pathLst>
          </a:custGeom>
          <a:solidFill>
            <a:srgbClr val="0430AD"/>
          </a:solidFill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1" name="Freeform 139"/>
          <p:cNvSpPr>
            <a:spLocks noChangeArrowheads="1"/>
          </p:cNvSpPr>
          <p:nvPr/>
        </p:nvSpPr>
        <p:spPr bwMode="auto">
          <a:xfrm>
            <a:off x="9493187" y="5538788"/>
            <a:ext cx="34925" cy="44450"/>
          </a:xfrm>
          <a:custGeom>
            <a:avLst/>
            <a:gdLst>
              <a:gd name="T0" fmla="*/ 0 w 51"/>
              <a:gd name="T1" fmla="*/ 1 h 65"/>
              <a:gd name="T2" fmla="*/ 14 w 51"/>
              <a:gd name="T3" fmla="*/ 1 h 65"/>
              <a:gd name="T4" fmla="*/ 14 w 51"/>
              <a:gd name="T5" fmla="*/ 9 h 65"/>
              <a:gd name="T6" fmla="*/ 32 w 51"/>
              <a:gd name="T7" fmla="*/ 0 h 65"/>
              <a:gd name="T8" fmla="*/ 51 w 51"/>
              <a:gd name="T9" fmla="*/ 23 h 65"/>
              <a:gd name="T10" fmla="*/ 30 w 51"/>
              <a:gd name="T11" fmla="*/ 48 h 65"/>
              <a:gd name="T12" fmla="*/ 16 w 51"/>
              <a:gd name="T13" fmla="*/ 40 h 65"/>
              <a:gd name="T14" fmla="*/ 15 w 51"/>
              <a:gd name="T15" fmla="*/ 65 h 65"/>
              <a:gd name="T16" fmla="*/ 0 w 51"/>
              <a:gd name="T17" fmla="*/ 65 h 65"/>
              <a:gd name="T18" fmla="*/ 0 w 51"/>
              <a:gd name="T19" fmla="*/ 1 h 65"/>
              <a:gd name="T20" fmla="*/ 25 w 51"/>
              <a:gd name="T21" fmla="*/ 12 h 65"/>
              <a:gd name="T22" fmla="*/ 15 w 51"/>
              <a:gd name="T23" fmla="*/ 24 h 65"/>
              <a:gd name="T24" fmla="*/ 25 w 51"/>
              <a:gd name="T25" fmla="*/ 36 h 65"/>
              <a:gd name="T26" fmla="*/ 35 w 51"/>
              <a:gd name="T27" fmla="*/ 23 h 65"/>
              <a:gd name="T28" fmla="*/ 25 w 51"/>
              <a:gd name="T29" fmla="*/ 1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" h="65">
                <a:moveTo>
                  <a:pt x="0" y="1"/>
                </a:moveTo>
                <a:lnTo>
                  <a:pt x="14" y="1"/>
                </a:lnTo>
                <a:lnTo>
                  <a:pt x="14" y="9"/>
                </a:lnTo>
                <a:cubicBezTo>
                  <a:pt x="17" y="3"/>
                  <a:pt x="23" y="0"/>
                  <a:pt x="32" y="0"/>
                </a:cubicBezTo>
                <a:cubicBezTo>
                  <a:pt x="45" y="0"/>
                  <a:pt x="51" y="7"/>
                  <a:pt x="51" y="23"/>
                </a:cubicBezTo>
                <a:cubicBezTo>
                  <a:pt x="51" y="39"/>
                  <a:pt x="44" y="48"/>
                  <a:pt x="30" y="48"/>
                </a:cubicBezTo>
                <a:cubicBezTo>
                  <a:pt x="23" y="48"/>
                  <a:pt x="18" y="45"/>
                  <a:pt x="16" y="40"/>
                </a:cubicBezTo>
                <a:lnTo>
                  <a:pt x="15" y="65"/>
                </a:lnTo>
                <a:lnTo>
                  <a:pt x="0" y="65"/>
                </a:lnTo>
                <a:lnTo>
                  <a:pt x="0" y="1"/>
                </a:lnTo>
                <a:lnTo>
                  <a:pt x="25" y="12"/>
                </a:lnTo>
                <a:cubicBezTo>
                  <a:pt x="19" y="12"/>
                  <a:pt x="15" y="16"/>
                  <a:pt x="15" y="24"/>
                </a:cubicBezTo>
                <a:cubicBezTo>
                  <a:pt x="15" y="32"/>
                  <a:pt x="19" y="36"/>
                  <a:pt x="25" y="36"/>
                </a:cubicBezTo>
                <a:cubicBezTo>
                  <a:pt x="32" y="36"/>
                  <a:pt x="35" y="31"/>
                  <a:pt x="35" y="23"/>
                </a:cubicBezTo>
                <a:cubicBezTo>
                  <a:pt x="35" y="16"/>
                  <a:pt x="32" y="12"/>
                  <a:pt x="25" y="12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2" name="Freeform 140"/>
          <p:cNvSpPr>
            <a:spLocks noChangeArrowheads="1"/>
          </p:cNvSpPr>
          <p:nvPr/>
        </p:nvSpPr>
        <p:spPr bwMode="auto">
          <a:xfrm>
            <a:off x="9531287" y="5538788"/>
            <a:ext cx="36512" cy="46037"/>
          </a:xfrm>
          <a:custGeom>
            <a:avLst/>
            <a:gdLst>
              <a:gd name="T0" fmla="*/ 4 w 52"/>
              <a:gd name="T1" fmla="*/ 52 h 65"/>
              <a:gd name="T2" fmla="*/ 10 w 52"/>
              <a:gd name="T3" fmla="*/ 53 h 65"/>
              <a:gd name="T4" fmla="*/ 18 w 52"/>
              <a:gd name="T5" fmla="*/ 47 h 65"/>
              <a:gd name="T6" fmla="*/ 0 w 52"/>
              <a:gd name="T7" fmla="*/ 0 h 65"/>
              <a:gd name="T8" fmla="*/ 17 w 52"/>
              <a:gd name="T9" fmla="*/ 0 h 65"/>
              <a:gd name="T10" fmla="*/ 27 w 52"/>
              <a:gd name="T11" fmla="*/ 30 h 65"/>
              <a:gd name="T12" fmla="*/ 36 w 52"/>
              <a:gd name="T13" fmla="*/ 0 h 65"/>
              <a:gd name="T14" fmla="*/ 52 w 52"/>
              <a:gd name="T15" fmla="*/ 0 h 65"/>
              <a:gd name="T16" fmla="*/ 35 w 52"/>
              <a:gd name="T17" fmla="*/ 42 h 65"/>
              <a:gd name="T18" fmla="*/ 13 w 52"/>
              <a:gd name="T19" fmla="*/ 65 h 65"/>
              <a:gd name="T20" fmla="*/ 3 w 52"/>
              <a:gd name="T21" fmla="*/ 64 h 65"/>
              <a:gd name="T22" fmla="*/ 4 w 52"/>
              <a:gd name="T23" fmla="*/ 52 h 65"/>
              <a:gd name="T24" fmla="*/ 4 w 52"/>
              <a:gd name="T25" fmla="*/ 52 h 65"/>
              <a:gd name="T26" fmla="*/ 4 w 52"/>
              <a:gd name="T27" fmla="*/ 52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" h="65">
                <a:moveTo>
                  <a:pt x="4" y="52"/>
                </a:moveTo>
                <a:cubicBezTo>
                  <a:pt x="6" y="53"/>
                  <a:pt x="8" y="53"/>
                  <a:pt x="10" y="53"/>
                </a:cubicBezTo>
                <a:cubicBezTo>
                  <a:pt x="14" y="53"/>
                  <a:pt x="17" y="51"/>
                  <a:pt x="18" y="47"/>
                </a:cubicBezTo>
                <a:lnTo>
                  <a:pt x="0" y="0"/>
                </a:lnTo>
                <a:lnTo>
                  <a:pt x="17" y="0"/>
                </a:lnTo>
                <a:lnTo>
                  <a:pt x="27" y="30"/>
                </a:lnTo>
                <a:lnTo>
                  <a:pt x="36" y="0"/>
                </a:lnTo>
                <a:lnTo>
                  <a:pt x="52" y="0"/>
                </a:lnTo>
                <a:lnTo>
                  <a:pt x="35" y="42"/>
                </a:lnTo>
                <a:cubicBezTo>
                  <a:pt x="29" y="58"/>
                  <a:pt x="22" y="65"/>
                  <a:pt x="13" y="65"/>
                </a:cubicBezTo>
                <a:cubicBezTo>
                  <a:pt x="9" y="65"/>
                  <a:pt x="6" y="65"/>
                  <a:pt x="3" y="64"/>
                </a:cubicBez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3" name="Freeform 141"/>
          <p:cNvSpPr>
            <a:spLocks/>
          </p:cNvSpPr>
          <p:nvPr/>
        </p:nvSpPr>
        <p:spPr bwMode="auto">
          <a:xfrm>
            <a:off x="9615424" y="5478463"/>
            <a:ext cx="85725" cy="87312"/>
          </a:xfrm>
          <a:custGeom>
            <a:avLst/>
            <a:gdLst>
              <a:gd name="T0" fmla="*/ 125 w 125"/>
              <a:gd name="T1" fmla="*/ 126 h 126"/>
              <a:gd name="T2" fmla="*/ 8 w 125"/>
              <a:gd name="T3" fmla="*/ 126 h 126"/>
              <a:gd name="T4" fmla="*/ 0 w 125"/>
              <a:gd name="T5" fmla="*/ 117 h 126"/>
              <a:gd name="T6" fmla="*/ 0 w 125"/>
              <a:gd name="T7" fmla="*/ 0 h 126"/>
              <a:gd name="T8" fmla="*/ 125 w 125"/>
              <a:gd name="T9" fmla="*/ 126 h 126"/>
              <a:gd name="T10" fmla="*/ 125 w 125"/>
              <a:gd name="T11" fmla="*/ 126 h 126"/>
              <a:gd name="T12" fmla="*/ 125 w 125"/>
              <a:gd name="T13" fmla="*/ 126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5" h="126">
                <a:moveTo>
                  <a:pt x="125" y="126"/>
                </a:moveTo>
                <a:lnTo>
                  <a:pt x="8" y="126"/>
                </a:lnTo>
                <a:cubicBezTo>
                  <a:pt x="2" y="126"/>
                  <a:pt x="0" y="123"/>
                  <a:pt x="0" y="117"/>
                </a:cubicBezTo>
                <a:lnTo>
                  <a:pt x="0" y="0"/>
                </a:lnTo>
                <a:lnTo>
                  <a:pt x="125" y="126"/>
                </a:lnTo>
                <a:lnTo>
                  <a:pt x="125" y="126"/>
                </a:lnTo>
                <a:lnTo>
                  <a:pt x="125" y="126"/>
                </a:ln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CCCCCC"/>
              </a:gs>
            </a:gsLst>
            <a:lin ang="0" scaled="1"/>
          </a:gradFill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4" name="Freeform 142"/>
          <p:cNvSpPr>
            <a:spLocks noChangeArrowheads="1"/>
          </p:cNvSpPr>
          <p:nvPr/>
        </p:nvSpPr>
        <p:spPr bwMode="auto">
          <a:xfrm>
            <a:off x="9636062" y="5070475"/>
            <a:ext cx="625475" cy="290513"/>
          </a:xfrm>
          <a:custGeom>
            <a:avLst/>
            <a:gdLst>
              <a:gd name="T0" fmla="*/ 914 w 914"/>
              <a:gd name="T1" fmla="*/ 385 h 425"/>
              <a:gd name="T2" fmla="*/ 874 w 914"/>
              <a:gd name="T3" fmla="*/ 425 h 425"/>
              <a:gd name="T4" fmla="*/ 40 w 914"/>
              <a:gd name="T5" fmla="*/ 425 h 425"/>
              <a:gd name="T6" fmla="*/ 0 w 914"/>
              <a:gd name="T7" fmla="*/ 385 h 425"/>
              <a:gd name="T8" fmla="*/ 0 w 914"/>
              <a:gd name="T9" fmla="*/ 40 h 425"/>
              <a:gd name="T10" fmla="*/ 40 w 914"/>
              <a:gd name="T11" fmla="*/ 0 h 425"/>
              <a:gd name="T12" fmla="*/ 874 w 914"/>
              <a:gd name="T13" fmla="*/ 0 h 425"/>
              <a:gd name="T14" fmla="*/ 914 w 914"/>
              <a:gd name="T15" fmla="*/ 40 h 425"/>
              <a:gd name="T16" fmla="*/ 914 w 914"/>
              <a:gd name="T17" fmla="*/ 385 h 425"/>
              <a:gd name="T18" fmla="*/ 914 w 914"/>
              <a:gd name="T19" fmla="*/ 385 h 425"/>
              <a:gd name="T20" fmla="*/ 914 w 914"/>
              <a:gd name="T21" fmla="*/ 38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425">
                <a:moveTo>
                  <a:pt x="914" y="385"/>
                </a:moveTo>
                <a:cubicBezTo>
                  <a:pt x="914" y="412"/>
                  <a:pt x="901" y="425"/>
                  <a:pt x="874" y="425"/>
                </a:cubicBezTo>
                <a:lnTo>
                  <a:pt x="40" y="425"/>
                </a:lnTo>
                <a:cubicBezTo>
                  <a:pt x="13" y="425"/>
                  <a:pt x="0" y="412"/>
                  <a:pt x="0" y="385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385"/>
                </a:lnTo>
                <a:lnTo>
                  <a:pt x="914" y="385"/>
                </a:lnTo>
                <a:lnTo>
                  <a:pt x="914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5" name="Text Box 143"/>
          <p:cNvSpPr txBox="1">
            <a:spLocks noChangeArrowheads="1"/>
          </p:cNvSpPr>
          <p:nvPr/>
        </p:nvSpPr>
        <p:spPr bwMode="auto">
          <a:xfrm>
            <a:off x="9642412" y="5076825"/>
            <a:ext cx="61753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Run .py script</a:t>
            </a:r>
          </a:p>
        </p:txBody>
      </p:sp>
      <p:sp>
        <p:nvSpPr>
          <p:cNvPr id="146" name="Freeform 144"/>
          <p:cNvSpPr>
            <a:spLocks/>
          </p:cNvSpPr>
          <p:nvPr/>
        </p:nvSpPr>
        <p:spPr bwMode="auto">
          <a:xfrm>
            <a:off x="9461437" y="5064125"/>
            <a:ext cx="187325" cy="303213"/>
          </a:xfrm>
          <a:custGeom>
            <a:avLst/>
            <a:gdLst>
              <a:gd name="T0" fmla="*/ 137 w 275"/>
              <a:gd name="T1" fmla="*/ 444 h 444"/>
              <a:gd name="T2" fmla="*/ 0 w 275"/>
              <a:gd name="T3" fmla="*/ 268 h 444"/>
              <a:gd name="T4" fmla="*/ 56 w 275"/>
              <a:gd name="T5" fmla="*/ 268 h 444"/>
              <a:gd name="T6" fmla="*/ 56 w 275"/>
              <a:gd name="T7" fmla="*/ 0 h 444"/>
              <a:gd name="T8" fmla="*/ 219 w 275"/>
              <a:gd name="T9" fmla="*/ 0 h 444"/>
              <a:gd name="T10" fmla="*/ 219 w 275"/>
              <a:gd name="T11" fmla="*/ 268 h 444"/>
              <a:gd name="T12" fmla="*/ 275 w 275"/>
              <a:gd name="T13" fmla="*/ 268 h 444"/>
              <a:gd name="T14" fmla="*/ 137 w 275"/>
              <a:gd name="T15" fmla="*/ 444 h 444"/>
              <a:gd name="T16" fmla="*/ 137 w 275"/>
              <a:gd name="T17" fmla="*/ 444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" h="444">
                <a:moveTo>
                  <a:pt x="137" y="444"/>
                </a:moveTo>
                <a:lnTo>
                  <a:pt x="0" y="268"/>
                </a:lnTo>
                <a:lnTo>
                  <a:pt x="56" y="268"/>
                </a:lnTo>
                <a:lnTo>
                  <a:pt x="56" y="0"/>
                </a:lnTo>
                <a:lnTo>
                  <a:pt x="219" y="0"/>
                </a:lnTo>
                <a:lnTo>
                  <a:pt x="219" y="268"/>
                </a:lnTo>
                <a:lnTo>
                  <a:pt x="275" y="268"/>
                </a:lnTo>
                <a:lnTo>
                  <a:pt x="137" y="444"/>
                </a:lnTo>
                <a:lnTo>
                  <a:pt x="137" y="444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7" name="Text Box 145"/>
          <p:cNvSpPr txBox="1">
            <a:spLocks noChangeArrowheads="1"/>
          </p:cNvSpPr>
          <p:nvPr/>
        </p:nvSpPr>
        <p:spPr bwMode="auto">
          <a:xfrm rot="5400000">
            <a:off x="9497155" y="5064919"/>
            <a:ext cx="115888" cy="22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sp>
        <p:nvSpPr>
          <p:cNvPr id="148" name="Freeform 146"/>
          <p:cNvSpPr>
            <a:spLocks noChangeArrowheads="1"/>
          </p:cNvSpPr>
          <p:nvPr/>
        </p:nvSpPr>
        <p:spPr bwMode="auto">
          <a:xfrm>
            <a:off x="5718112" y="414338"/>
            <a:ext cx="623887" cy="290512"/>
          </a:xfrm>
          <a:custGeom>
            <a:avLst/>
            <a:gdLst>
              <a:gd name="T0" fmla="*/ 914 w 914"/>
              <a:gd name="T1" fmla="*/ 385 h 425"/>
              <a:gd name="T2" fmla="*/ 874 w 914"/>
              <a:gd name="T3" fmla="*/ 425 h 425"/>
              <a:gd name="T4" fmla="*/ 40 w 914"/>
              <a:gd name="T5" fmla="*/ 425 h 425"/>
              <a:gd name="T6" fmla="*/ 0 w 914"/>
              <a:gd name="T7" fmla="*/ 385 h 425"/>
              <a:gd name="T8" fmla="*/ 0 w 914"/>
              <a:gd name="T9" fmla="*/ 40 h 425"/>
              <a:gd name="T10" fmla="*/ 40 w 914"/>
              <a:gd name="T11" fmla="*/ 0 h 425"/>
              <a:gd name="T12" fmla="*/ 874 w 914"/>
              <a:gd name="T13" fmla="*/ 0 h 425"/>
              <a:gd name="T14" fmla="*/ 914 w 914"/>
              <a:gd name="T15" fmla="*/ 40 h 425"/>
              <a:gd name="T16" fmla="*/ 914 w 914"/>
              <a:gd name="T17" fmla="*/ 385 h 425"/>
              <a:gd name="T18" fmla="*/ 914 w 914"/>
              <a:gd name="T19" fmla="*/ 385 h 425"/>
              <a:gd name="T20" fmla="*/ 914 w 914"/>
              <a:gd name="T21" fmla="*/ 38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425">
                <a:moveTo>
                  <a:pt x="914" y="385"/>
                </a:moveTo>
                <a:cubicBezTo>
                  <a:pt x="914" y="412"/>
                  <a:pt x="901" y="425"/>
                  <a:pt x="874" y="425"/>
                </a:cubicBezTo>
                <a:lnTo>
                  <a:pt x="40" y="425"/>
                </a:lnTo>
                <a:cubicBezTo>
                  <a:pt x="13" y="425"/>
                  <a:pt x="0" y="412"/>
                  <a:pt x="0" y="385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385"/>
                </a:lnTo>
                <a:lnTo>
                  <a:pt x="914" y="385"/>
                </a:lnTo>
                <a:lnTo>
                  <a:pt x="914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49" name="Text Box 147"/>
          <p:cNvSpPr txBox="1">
            <a:spLocks noChangeArrowheads="1"/>
          </p:cNvSpPr>
          <p:nvPr/>
        </p:nvSpPr>
        <p:spPr bwMode="auto">
          <a:xfrm>
            <a:off x="5722874" y="419100"/>
            <a:ext cx="617538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AWS IAM</a:t>
            </a:r>
          </a:p>
        </p:txBody>
      </p:sp>
      <p:sp>
        <p:nvSpPr>
          <p:cNvPr id="150" name="Freeform 148"/>
          <p:cNvSpPr>
            <a:spLocks noChangeArrowheads="1"/>
          </p:cNvSpPr>
          <p:nvPr/>
        </p:nvSpPr>
        <p:spPr bwMode="auto">
          <a:xfrm>
            <a:off x="7210362" y="2387600"/>
            <a:ext cx="73025" cy="320675"/>
          </a:xfrm>
          <a:custGeom>
            <a:avLst/>
            <a:gdLst>
              <a:gd name="T0" fmla="*/ 0 w 107"/>
              <a:gd name="T1" fmla="*/ 450 h 469"/>
              <a:gd name="T2" fmla="*/ 38 w 107"/>
              <a:gd name="T3" fmla="*/ 469 h 469"/>
              <a:gd name="T4" fmla="*/ 107 w 107"/>
              <a:gd name="T5" fmla="*/ 235 h 469"/>
              <a:gd name="T6" fmla="*/ 38 w 107"/>
              <a:gd name="T7" fmla="*/ 0 h 469"/>
              <a:gd name="T8" fmla="*/ 0 w 107"/>
              <a:gd name="T9" fmla="*/ 19 h 469"/>
              <a:gd name="T10" fmla="*/ 0 w 107"/>
              <a:gd name="T11" fmla="*/ 450 h 469"/>
              <a:gd name="T12" fmla="*/ 0 w 107"/>
              <a:gd name="T13" fmla="*/ 450 h 469"/>
              <a:gd name="T14" fmla="*/ 0 w 107"/>
              <a:gd name="T15" fmla="*/ 450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7" h="469">
                <a:moveTo>
                  <a:pt x="0" y="450"/>
                </a:moveTo>
                <a:lnTo>
                  <a:pt x="38" y="469"/>
                </a:lnTo>
                <a:lnTo>
                  <a:pt x="107" y="235"/>
                </a:lnTo>
                <a:lnTo>
                  <a:pt x="38" y="0"/>
                </a:lnTo>
                <a:lnTo>
                  <a:pt x="0" y="19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close/>
              </a:path>
            </a:pathLst>
          </a:custGeom>
          <a:solidFill>
            <a:srgbClr val="9D502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1" name="Freeform 149"/>
          <p:cNvSpPr>
            <a:spLocks noChangeArrowheads="1"/>
          </p:cNvSpPr>
          <p:nvPr/>
        </p:nvSpPr>
        <p:spPr bwMode="auto">
          <a:xfrm>
            <a:off x="7237349" y="2387600"/>
            <a:ext cx="50800" cy="320675"/>
          </a:xfrm>
          <a:custGeom>
            <a:avLst/>
            <a:gdLst>
              <a:gd name="T0" fmla="*/ 75 w 75"/>
              <a:gd name="T1" fmla="*/ 17 h 469"/>
              <a:gd name="T2" fmla="*/ 0 w 75"/>
              <a:gd name="T3" fmla="*/ 0 h 469"/>
              <a:gd name="T4" fmla="*/ 0 w 75"/>
              <a:gd name="T5" fmla="*/ 469 h 469"/>
              <a:gd name="T6" fmla="*/ 75 w 75"/>
              <a:gd name="T7" fmla="*/ 451 h 469"/>
              <a:gd name="T8" fmla="*/ 75 w 75"/>
              <a:gd name="T9" fmla="*/ 17 h 469"/>
              <a:gd name="T10" fmla="*/ 75 w 75"/>
              <a:gd name="T11" fmla="*/ 17 h 469"/>
              <a:gd name="T12" fmla="*/ 75 w 75"/>
              <a:gd name="T13" fmla="*/ 17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469">
                <a:moveTo>
                  <a:pt x="75" y="17"/>
                </a:moveTo>
                <a:lnTo>
                  <a:pt x="0" y="0"/>
                </a:lnTo>
                <a:lnTo>
                  <a:pt x="0" y="469"/>
                </a:lnTo>
                <a:lnTo>
                  <a:pt x="75" y="451"/>
                </a:lnTo>
                <a:lnTo>
                  <a:pt x="75" y="17"/>
                </a:lnTo>
                <a:lnTo>
                  <a:pt x="75" y="17"/>
                </a:lnTo>
                <a:lnTo>
                  <a:pt x="75" y="17"/>
                </a:lnTo>
                <a:close/>
              </a:path>
            </a:pathLst>
          </a:custGeom>
          <a:solidFill>
            <a:srgbClr val="F585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2" name="Freeform 150"/>
          <p:cNvSpPr>
            <a:spLocks noChangeArrowheads="1"/>
          </p:cNvSpPr>
          <p:nvPr/>
        </p:nvSpPr>
        <p:spPr bwMode="auto">
          <a:xfrm>
            <a:off x="7269099" y="2352675"/>
            <a:ext cx="87313" cy="390525"/>
          </a:xfrm>
          <a:custGeom>
            <a:avLst/>
            <a:gdLst>
              <a:gd name="T0" fmla="*/ 0 w 127"/>
              <a:gd name="T1" fmla="*/ 28 h 573"/>
              <a:gd name="T2" fmla="*/ 56 w 127"/>
              <a:gd name="T3" fmla="*/ 0 h 573"/>
              <a:gd name="T4" fmla="*/ 127 w 127"/>
              <a:gd name="T5" fmla="*/ 286 h 573"/>
              <a:gd name="T6" fmla="*/ 56 w 127"/>
              <a:gd name="T7" fmla="*/ 573 h 573"/>
              <a:gd name="T8" fmla="*/ 0 w 127"/>
              <a:gd name="T9" fmla="*/ 544 h 573"/>
              <a:gd name="T10" fmla="*/ 0 w 127"/>
              <a:gd name="T11" fmla="*/ 28 h 573"/>
              <a:gd name="T12" fmla="*/ 0 w 127"/>
              <a:gd name="T13" fmla="*/ 28 h 573"/>
              <a:gd name="T14" fmla="*/ 0 w 127"/>
              <a:gd name="T15" fmla="*/ 28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7" h="573">
                <a:moveTo>
                  <a:pt x="0" y="28"/>
                </a:moveTo>
                <a:lnTo>
                  <a:pt x="56" y="0"/>
                </a:lnTo>
                <a:lnTo>
                  <a:pt x="127" y="286"/>
                </a:lnTo>
                <a:lnTo>
                  <a:pt x="56" y="573"/>
                </a:lnTo>
                <a:lnTo>
                  <a:pt x="0" y="544"/>
                </a:lnTo>
                <a:lnTo>
                  <a:pt x="0" y="28"/>
                </a:ln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rgbClr val="9D502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3" name="Freeform 151"/>
          <p:cNvSpPr>
            <a:spLocks noChangeArrowheads="1"/>
          </p:cNvSpPr>
          <p:nvPr/>
        </p:nvSpPr>
        <p:spPr bwMode="auto">
          <a:xfrm>
            <a:off x="7307199" y="2352675"/>
            <a:ext cx="80963" cy="390525"/>
          </a:xfrm>
          <a:custGeom>
            <a:avLst/>
            <a:gdLst>
              <a:gd name="T0" fmla="*/ 116 w 116"/>
              <a:gd name="T1" fmla="*/ 535 h 572"/>
              <a:gd name="T2" fmla="*/ 0 w 116"/>
              <a:gd name="T3" fmla="*/ 572 h 572"/>
              <a:gd name="T4" fmla="*/ 0 w 116"/>
              <a:gd name="T5" fmla="*/ 0 h 572"/>
              <a:gd name="T6" fmla="*/ 116 w 116"/>
              <a:gd name="T7" fmla="*/ 37 h 572"/>
              <a:gd name="T8" fmla="*/ 116 w 116"/>
              <a:gd name="T9" fmla="*/ 535 h 572"/>
              <a:gd name="T10" fmla="*/ 116 w 116"/>
              <a:gd name="T11" fmla="*/ 535 h 572"/>
              <a:gd name="T12" fmla="*/ 116 w 116"/>
              <a:gd name="T13" fmla="*/ 535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" h="572">
                <a:moveTo>
                  <a:pt x="116" y="535"/>
                </a:moveTo>
                <a:lnTo>
                  <a:pt x="0" y="572"/>
                </a:lnTo>
                <a:lnTo>
                  <a:pt x="0" y="0"/>
                </a:lnTo>
                <a:lnTo>
                  <a:pt x="116" y="37"/>
                </a:lnTo>
                <a:lnTo>
                  <a:pt x="116" y="535"/>
                </a:lnTo>
                <a:lnTo>
                  <a:pt x="116" y="535"/>
                </a:lnTo>
                <a:lnTo>
                  <a:pt x="116" y="535"/>
                </a:lnTo>
                <a:close/>
              </a:path>
            </a:pathLst>
          </a:custGeom>
          <a:solidFill>
            <a:srgbClr val="F585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4" name="Freeform 152"/>
          <p:cNvSpPr>
            <a:spLocks noChangeArrowheads="1"/>
          </p:cNvSpPr>
          <p:nvPr/>
        </p:nvSpPr>
        <p:spPr bwMode="auto">
          <a:xfrm>
            <a:off x="7567549" y="2420938"/>
            <a:ext cx="31750" cy="242887"/>
          </a:xfrm>
          <a:custGeom>
            <a:avLst/>
            <a:gdLst>
              <a:gd name="T0" fmla="*/ 0 w 46"/>
              <a:gd name="T1" fmla="*/ 0 h 356"/>
              <a:gd name="T2" fmla="*/ 46 w 46"/>
              <a:gd name="T3" fmla="*/ 0 h 356"/>
              <a:gd name="T4" fmla="*/ 46 w 46"/>
              <a:gd name="T5" fmla="*/ 356 h 356"/>
              <a:gd name="T6" fmla="*/ 0 w 46"/>
              <a:gd name="T7" fmla="*/ 354 h 356"/>
              <a:gd name="T8" fmla="*/ 0 w 46"/>
              <a:gd name="T9" fmla="*/ 0 h 356"/>
              <a:gd name="T10" fmla="*/ 0 w 46"/>
              <a:gd name="T11" fmla="*/ 0 h 356"/>
              <a:gd name="T12" fmla="*/ 0 w 46"/>
              <a:gd name="T13" fmla="*/ 0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" h="356">
                <a:moveTo>
                  <a:pt x="0" y="0"/>
                </a:moveTo>
                <a:lnTo>
                  <a:pt x="46" y="0"/>
                </a:lnTo>
                <a:lnTo>
                  <a:pt x="46" y="356"/>
                </a:lnTo>
                <a:lnTo>
                  <a:pt x="0" y="354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9D502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5" name="Freeform 153"/>
          <p:cNvSpPr>
            <a:spLocks noChangeArrowheads="1"/>
          </p:cNvSpPr>
          <p:nvPr/>
        </p:nvSpPr>
        <p:spPr bwMode="auto">
          <a:xfrm>
            <a:off x="7445312" y="2406650"/>
            <a:ext cx="155575" cy="50800"/>
          </a:xfrm>
          <a:custGeom>
            <a:avLst/>
            <a:gdLst>
              <a:gd name="T0" fmla="*/ 0 w 228"/>
              <a:gd name="T1" fmla="*/ 26 h 74"/>
              <a:gd name="T2" fmla="*/ 52 w 228"/>
              <a:gd name="T3" fmla="*/ 0 h 74"/>
              <a:gd name="T4" fmla="*/ 223 w 228"/>
              <a:gd name="T5" fmla="*/ 21 h 74"/>
              <a:gd name="T6" fmla="*/ 228 w 228"/>
              <a:gd name="T7" fmla="*/ 67 h 74"/>
              <a:gd name="T8" fmla="*/ 181 w 228"/>
              <a:gd name="T9" fmla="*/ 74 h 74"/>
              <a:gd name="T10" fmla="*/ 0 w 228"/>
              <a:gd name="T11" fmla="*/ 26 h 74"/>
              <a:gd name="T12" fmla="*/ 0 w 228"/>
              <a:gd name="T13" fmla="*/ 26 h 74"/>
              <a:gd name="T14" fmla="*/ 0 w 228"/>
              <a:gd name="T15" fmla="*/ 2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8" h="74">
                <a:moveTo>
                  <a:pt x="0" y="26"/>
                </a:moveTo>
                <a:lnTo>
                  <a:pt x="52" y="0"/>
                </a:lnTo>
                <a:lnTo>
                  <a:pt x="223" y="21"/>
                </a:lnTo>
                <a:lnTo>
                  <a:pt x="228" y="67"/>
                </a:lnTo>
                <a:lnTo>
                  <a:pt x="181" y="74"/>
                </a:lnTo>
                <a:lnTo>
                  <a:pt x="0" y="26"/>
                </a:lnTo>
                <a:lnTo>
                  <a:pt x="0" y="26"/>
                </a:lnTo>
                <a:lnTo>
                  <a:pt x="0" y="26"/>
                </a:lnTo>
                <a:close/>
              </a:path>
            </a:pathLst>
          </a:custGeom>
          <a:solidFill>
            <a:srgbClr val="6B3A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6" name="Freeform 154"/>
          <p:cNvSpPr>
            <a:spLocks noChangeArrowheads="1"/>
          </p:cNvSpPr>
          <p:nvPr/>
        </p:nvSpPr>
        <p:spPr bwMode="auto">
          <a:xfrm>
            <a:off x="7445312" y="2640013"/>
            <a:ext cx="157162" cy="49212"/>
          </a:xfrm>
          <a:custGeom>
            <a:avLst/>
            <a:gdLst>
              <a:gd name="T0" fmla="*/ 0 w 228"/>
              <a:gd name="T1" fmla="*/ 47 h 74"/>
              <a:gd name="T2" fmla="*/ 52 w 228"/>
              <a:gd name="T3" fmla="*/ 74 h 74"/>
              <a:gd name="T4" fmla="*/ 228 w 228"/>
              <a:gd name="T5" fmla="*/ 6 h 74"/>
              <a:gd name="T6" fmla="*/ 181 w 228"/>
              <a:gd name="T7" fmla="*/ 0 h 74"/>
              <a:gd name="T8" fmla="*/ 0 w 228"/>
              <a:gd name="T9" fmla="*/ 47 h 74"/>
              <a:gd name="T10" fmla="*/ 0 w 228"/>
              <a:gd name="T11" fmla="*/ 47 h 74"/>
              <a:gd name="T12" fmla="*/ 0 w 228"/>
              <a:gd name="T13" fmla="*/ 47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8" h="74">
                <a:moveTo>
                  <a:pt x="0" y="47"/>
                </a:moveTo>
                <a:lnTo>
                  <a:pt x="52" y="74"/>
                </a:lnTo>
                <a:lnTo>
                  <a:pt x="228" y="6"/>
                </a:lnTo>
                <a:lnTo>
                  <a:pt x="181" y="0"/>
                </a:lnTo>
                <a:lnTo>
                  <a:pt x="0" y="47"/>
                </a:lnTo>
                <a:lnTo>
                  <a:pt x="0" y="47"/>
                </a:lnTo>
                <a:lnTo>
                  <a:pt x="0" y="47"/>
                </a:lnTo>
                <a:close/>
              </a:path>
            </a:pathLst>
          </a:custGeom>
          <a:solidFill>
            <a:srgbClr val="FBBF9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7" name="Freeform 155"/>
          <p:cNvSpPr>
            <a:spLocks noChangeArrowheads="1"/>
          </p:cNvSpPr>
          <p:nvPr/>
        </p:nvSpPr>
        <p:spPr bwMode="auto">
          <a:xfrm>
            <a:off x="7454837" y="2466975"/>
            <a:ext cx="63500" cy="161925"/>
          </a:xfrm>
          <a:custGeom>
            <a:avLst/>
            <a:gdLst>
              <a:gd name="T0" fmla="*/ 0 w 93"/>
              <a:gd name="T1" fmla="*/ 222 h 235"/>
              <a:gd name="T2" fmla="*/ 93 w 93"/>
              <a:gd name="T3" fmla="*/ 235 h 235"/>
              <a:gd name="T4" fmla="*/ 93 w 93"/>
              <a:gd name="T5" fmla="*/ 0 h 235"/>
              <a:gd name="T6" fmla="*/ 0 w 93"/>
              <a:gd name="T7" fmla="*/ 12 h 235"/>
              <a:gd name="T8" fmla="*/ 0 w 93"/>
              <a:gd name="T9" fmla="*/ 222 h 235"/>
              <a:gd name="T10" fmla="*/ 0 w 93"/>
              <a:gd name="T11" fmla="*/ 222 h 235"/>
              <a:gd name="T12" fmla="*/ 0 w 93"/>
              <a:gd name="T13" fmla="*/ 222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3" h="235">
                <a:moveTo>
                  <a:pt x="0" y="222"/>
                </a:moveTo>
                <a:lnTo>
                  <a:pt x="93" y="235"/>
                </a:lnTo>
                <a:lnTo>
                  <a:pt x="93" y="0"/>
                </a:lnTo>
                <a:lnTo>
                  <a:pt x="0" y="12"/>
                </a:lnTo>
                <a:lnTo>
                  <a:pt x="0" y="222"/>
                </a:lnTo>
                <a:lnTo>
                  <a:pt x="0" y="222"/>
                </a:lnTo>
                <a:lnTo>
                  <a:pt x="0" y="222"/>
                </a:lnTo>
                <a:close/>
              </a:path>
            </a:pathLst>
          </a:custGeom>
          <a:solidFill>
            <a:srgbClr val="9D502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8" name="Freeform 156"/>
          <p:cNvSpPr>
            <a:spLocks noChangeArrowheads="1"/>
          </p:cNvSpPr>
          <p:nvPr/>
        </p:nvSpPr>
        <p:spPr bwMode="auto">
          <a:xfrm>
            <a:off x="7356412" y="2297113"/>
            <a:ext cx="115887" cy="501650"/>
          </a:xfrm>
          <a:custGeom>
            <a:avLst/>
            <a:gdLst>
              <a:gd name="T0" fmla="*/ 0 w 169"/>
              <a:gd name="T1" fmla="*/ 689 h 735"/>
              <a:gd name="T2" fmla="*/ 91 w 169"/>
              <a:gd name="T3" fmla="*/ 735 h 735"/>
              <a:gd name="T4" fmla="*/ 169 w 169"/>
              <a:gd name="T5" fmla="*/ 367 h 735"/>
              <a:gd name="T6" fmla="*/ 91 w 169"/>
              <a:gd name="T7" fmla="*/ 0 h 735"/>
              <a:gd name="T8" fmla="*/ 0 w 169"/>
              <a:gd name="T9" fmla="*/ 45 h 735"/>
              <a:gd name="T10" fmla="*/ 0 w 169"/>
              <a:gd name="T11" fmla="*/ 689 h 735"/>
              <a:gd name="T12" fmla="*/ 0 w 169"/>
              <a:gd name="T13" fmla="*/ 689 h 735"/>
              <a:gd name="T14" fmla="*/ 0 w 169"/>
              <a:gd name="T15" fmla="*/ 689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9" h="735">
                <a:moveTo>
                  <a:pt x="0" y="689"/>
                </a:moveTo>
                <a:lnTo>
                  <a:pt x="91" y="735"/>
                </a:lnTo>
                <a:lnTo>
                  <a:pt x="169" y="367"/>
                </a:lnTo>
                <a:lnTo>
                  <a:pt x="91" y="0"/>
                </a:lnTo>
                <a:lnTo>
                  <a:pt x="0" y="45"/>
                </a:lnTo>
                <a:lnTo>
                  <a:pt x="0" y="689"/>
                </a:lnTo>
                <a:lnTo>
                  <a:pt x="0" y="689"/>
                </a:lnTo>
                <a:lnTo>
                  <a:pt x="0" y="689"/>
                </a:lnTo>
                <a:close/>
              </a:path>
            </a:pathLst>
          </a:custGeom>
          <a:solidFill>
            <a:srgbClr val="9D502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59" name="Freeform 157"/>
          <p:cNvSpPr>
            <a:spLocks noChangeArrowheads="1"/>
          </p:cNvSpPr>
          <p:nvPr/>
        </p:nvSpPr>
        <p:spPr bwMode="auto">
          <a:xfrm>
            <a:off x="7418324" y="2297113"/>
            <a:ext cx="207963" cy="501650"/>
          </a:xfrm>
          <a:custGeom>
            <a:avLst/>
            <a:gdLst>
              <a:gd name="T0" fmla="*/ 0 w 304"/>
              <a:gd name="T1" fmla="*/ 0 h 735"/>
              <a:gd name="T2" fmla="*/ 0 w 304"/>
              <a:gd name="T3" fmla="*/ 735 h 735"/>
              <a:gd name="T4" fmla="*/ 304 w 304"/>
              <a:gd name="T5" fmla="*/ 582 h 735"/>
              <a:gd name="T6" fmla="*/ 304 w 304"/>
              <a:gd name="T7" fmla="*/ 152 h 735"/>
              <a:gd name="T8" fmla="*/ 265 w 304"/>
              <a:gd name="T9" fmla="*/ 508 h 735"/>
              <a:gd name="T10" fmla="*/ 91 w 304"/>
              <a:gd name="T11" fmla="*/ 560 h 735"/>
              <a:gd name="T12" fmla="*/ 91 w 304"/>
              <a:gd name="T13" fmla="*/ 174 h 735"/>
              <a:gd name="T14" fmla="*/ 265 w 304"/>
              <a:gd name="T15" fmla="*/ 226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4" h="735">
                <a:moveTo>
                  <a:pt x="0" y="0"/>
                </a:moveTo>
                <a:lnTo>
                  <a:pt x="0" y="735"/>
                </a:lnTo>
                <a:lnTo>
                  <a:pt x="304" y="582"/>
                </a:lnTo>
                <a:lnTo>
                  <a:pt x="304" y="152"/>
                </a:lnTo>
                <a:moveTo>
                  <a:pt x="265" y="508"/>
                </a:moveTo>
                <a:lnTo>
                  <a:pt x="91" y="560"/>
                </a:lnTo>
                <a:lnTo>
                  <a:pt x="91" y="174"/>
                </a:lnTo>
                <a:lnTo>
                  <a:pt x="265" y="226"/>
                </a:lnTo>
              </a:path>
            </a:pathLst>
          </a:custGeom>
          <a:solidFill>
            <a:srgbClr val="F585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0" name="Freeform 158"/>
          <p:cNvSpPr>
            <a:spLocks noChangeArrowheads="1"/>
          </p:cNvSpPr>
          <p:nvPr/>
        </p:nvSpPr>
        <p:spPr bwMode="auto">
          <a:xfrm>
            <a:off x="7518337" y="2466975"/>
            <a:ext cx="66675" cy="161925"/>
          </a:xfrm>
          <a:custGeom>
            <a:avLst/>
            <a:gdLst>
              <a:gd name="T0" fmla="*/ 0 w 97"/>
              <a:gd name="T1" fmla="*/ 0 h 235"/>
              <a:gd name="T2" fmla="*/ 0 w 97"/>
              <a:gd name="T3" fmla="*/ 235 h 235"/>
              <a:gd name="T4" fmla="*/ 97 w 97"/>
              <a:gd name="T5" fmla="*/ 117 h 235"/>
              <a:gd name="T6" fmla="*/ 0 w 97"/>
              <a:gd name="T7" fmla="*/ 0 h 235"/>
              <a:gd name="T8" fmla="*/ 0 w 97"/>
              <a:gd name="T9" fmla="*/ 0 h 235"/>
              <a:gd name="T10" fmla="*/ 0 w 97"/>
              <a:gd name="T11" fmla="*/ 0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" h="235">
                <a:moveTo>
                  <a:pt x="0" y="0"/>
                </a:moveTo>
                <a:lnTo>
                  <a:pt x="0" y="235"/>
                </a:lnTo>
                <a:lnTo>
                  <a:pt x="97" y="117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585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1" name="Freeform 159"/>
          <p:cNvSpPr>
            <a:spLocks noChangeArrowheads="1"/>
          </p:cNvSpPr>
          <p:nvPr/>
        </p:nvSpPr>
        <p:spPr bwMode="auto">
          <a:xfrm>
            <a:off x="9337612" y="3328988"/>
            <a:ext cx="106362" cy="315912"/>
          </a:xfrm>
          <a:custGeom>
            <a:avLst/>
            <a:gdLst>
              <a:gd name="T0" fmla="*/ 30 w 154"/>
              <a:gd name="T1" fmla="*/ 0 h 461"/>
              <a:gd name="T2" fmla="*/ 0 w 154"/>
              <a:gd name="T3" fmla="*/ 15 h 461"/>
              <a:gd name="T4" fmla="*/ 0 w 154"/>
              <a:gd name="T5" fmla="*/ 446 h 461"/>
              <a:gd name="T6" fmla="*/ 30 w 154"/>
              <a:gd name="T7" fmla="*/ 461 h 461"/>
              <a:gd name="T8" fmla="*/ 154 w 154"/>
              <a:gd name="T9" fmla="*/ 241 h 461"/>
              <a:gd name="T10" fmla="*/ 30 w 154"/>
              <a:gd name="T11" fmla="*/ 0 h 461"/>
              <a:gd name="T12" fmla="*/ 30 w 154"/>
              <a:gd name="T13" fmla="*/ 0 h 461"/>
              <a:gd name="T14" fmla="*/ 30 w 154"/>
              <a:gd name="T15" fmla="*/ 0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4" h="461">
                <a:moveTo>
                  <a:pt x="30" y="0"/>
                </a:moveTo>
                <a:lnTo>
                  <a:pt x="0" y="15"/>
                </a:lnTo>
                <a:lnTo>
                  <a:pt x="0" y="446"/>
                </a:lnTo>
                <a:lnTo>
                  <a:pt x="30" y="461"/>
                </a:lnTo>
                <a:lnTo>
                  <a:pt x="154" y="241"/>
                </a:lnTo>
                <a:lnTo>
                  <a:pt x="30" y="0"/>
                </a:lnTo>
                <a:lnTo>
                  <a:pt x="30" y="0"/>
                </a:lnTo>
                <a:lnTo>
                  <a:pt x="30" y="0"/>
                </a:lnTo>
                <a:close/>
              </a:path>
            </a:pathLst>
          </a:custGeom>
          <a:solidFill>
            <a:srgbClr val="9D502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2" name="Freeform 160"/>
          <p:cNvSpPr>
            <a:spLocks noChangeArrowheads="1"/>
          </p:cNvSpPr>
          <p:nvPr/>
        </p:nvSpPr>
        <p:spPr bwMode="auto">
          <a:xfrm>
            <a:off x="9358249" y="3328988"/>
            <a:ext cx="49213" cy="315912"/>
          </a:xfrm>
          <a:custGeom>
            <a:avLst/>
            <a:gdLst>
              <a:gd name="T0" fmla="*/ 71 w 71"/>
              <a:gd name="T1" fmla="*/ 444 h 461"/>
              <a:gd name="T2" fmla="*/ 0 w 71"/>
              <a:gd name="T3" fmla="*/ 461 h 461"/>
              <a:gd name="T4" fmla="*/ 0 w 71"/>
              <a:gd name="T5" fmla="*/ 0 h 461"/>
              <a:gd name="T6" fmla="*/ 71 w 71"/>
              <a:gd name="T7" fmla="*/ 16 h 461"/>
              <a:gd name="T8" fmla="*/ 71 w 71"/>
              <a:gd name="T9" fmla="*/ 444 h 461"/>
              <a:gd name="T10" fmla="*/ 71 w 71"/>
              <a:gd name="T11" fmla="*/ 444 h 461"/>
              <a:gd name="T12" fmla="*/ 71 w 71"/>
              <a:gd name="T13" fmla="*/ 444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" h="461">
                <a:moveTo>
                  <a:pt x="71" y="444"/>
                </a:moveTo>
                <a:lnTo>
                  <a:pt x="0" y="461"/>
                </a:lnTo>
                <a:lnTo>
                  <a:pt x="0" y="0"/>
                </a:lnTo>
                <a:lnTo>
                  <a:pt x="71" y="16"/>
                </a:lnTo>
                <a:lnTo>
                  <a:pt x="71" y="444"/>
                </a:lnTo>
                <a:lnTo>
                  <a:pt x="71" y="444"/>
                </a:lnTo>
                <a:lnTo>
                  <a:pt x="71" y="444"/>
                </a:lnTo>
                <a:close/>
              </a:path>
            </a:pathLst>
          </a:custGeom>
          <a:solidFill>
            <a:srgbClr val="F585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3" name="Freeform 161"/>
          <p:cNvSpPr>
            <a:spLocks noChangeArrowheads="1"/>
          </p:cNvSpPr>
          <p:nvPr/>
        </p:nvSpPr>
        <p:spPr bwMode="auto">
          <a:xfrm>
            <a:off x="9382062" y="3305175"/>
            <a:ext cx="147637" cy="363538"/>
          </a:xfrm>
          <a:custGeom>
            <a:avLst/>
            <a:gdLst>
              <a:gd name="T0" fmla="*/ 0 w 215"/>
              <a:gd name="T1" fmla="*/ 18 h 532"/>
              <a:gd name="T2" fmla="*/ 37 w 215"/>
              <a:gd name="T3" fmla="*/ 0 h 532"/>
              <a:gd name="T4" fmla="*/ 215 w 215"/>
              <a:gd name="T5" fmla="*/ 285 h 532"/>
              <a:gd name="T6" fmla="*/ 37 w 215"/>
              <a:gd name="T7" fmla="*/ 532 h 532"/>
              <a:gd name="T8" fmla="*/ 0 w 215"/>
              <a:gd name="T9" fmla="*/ 513 h 532"/>
              <a:gd name="T10" fmla="*/ 0 w 215"/>
              <a:gd name="T11" fmla="*/ 18 h 532"/>
              <a:gd name="T12" fmla="*/ 0 w 215"/>
              <a:gd name="T13" fmla="*/ 18 h 532"/>
              <a:gd name="T14" fmla="*/ 0 w 215"/>
              <a:gd name="T15" fmla="*/ 18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5" h="532">
                <a:moveTo>
                  <a:pt x="0" y="18"/>
                </a:moveTo>
                <a:lnTo>
                  <a:pt x="37" y="0"/>
                </a:lnTo>
                <a:lnTo>
                  <a:pt x="215" y="285"/>
                </a:lnTo>
                <a:lnTo>
                  <a:pt x="37" y="532"/>
                </a:lnTo>
                <a:lnTo>
                  <a:pt x="0" y="513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close/>
              </a:path>
            </a:pathLst>
          </a:custGeom>
          <a:solidFill>
            <a:srgbClr val="9D502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4" name="Freeform 162"/>
          <p:cNvSpPr>
            <a:spLocks noChangeArrowheads="1"/>
          </p:cNvSpPr>
          <p:nvPr/>
        </p:nvSpPr>
        <p:spPr bwMode="auto">
          <a:xfrm>
            <a:off x="9407462" y="3305175"/>
            <a:ext cx="60325" cy="363538"/>
          </a:xfrm>
          <a:custGeom>
            <a:avLst/>
            <a:gdLst>
              <a:gd name="T0" fmla="*/ 88 w 88"/>
              <a:gd name="T1" fmla="*/ 507 h 532"/>
              <a:gd name="T2" fmla="*/ 0 w 88"/>
              <a:gd name="T3" fmla="*/ 532 h 532"/>
              <a:gd name="T4" fmla="*/ 0 w 88"/>
              <a:gd name="T5" fmla="*/ 0 h 532"/>
              <a:gd name="T6" fmla="*/ 88 w 88"/>
              <a:gd name="T7" fmla="*/ 25 h 532"/>
              <a:gd name="T8" fmla="*/ 88 w 88"/>
              <a:gd name="T9" fmla="*/ 507 h 532"/>
              <a:gd name="T10" fmla="*/ 88 w 88"/>
              <a:gd name="T11" fmla="*/ 507 h 532"/>
              <a:gd name="T12" fmla="*/ 88 w 88"/>
              <a:gd name="T13" fmla="*/ 507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8" h="532">
                <a:moveTo>
                  <a:pt x="88" y="507"/>
                </a:moveTo>
                <a:lnTo>
                  <a:pt x="0" y="532"/>
                </a:lnTo>
                <a:lnTo>
                  <a:pt x="0" y="0"/>
                </a:lnTo>
                <a:lnTo>
                  <a:pt x="88" y="25"/>
                </a:lnTo>
                <a:lnTo>
                  <a:pt x="88" y="507"/>
                </a:lnTo>
                <a:lnTo>
                  <a:pt x="88" y="507"/>
                </a:lnTo>
                <a:lnTo>
                  <a:pt x="88" y="507"/>
                </a:lnTo>
                <a:close/>
              </a:path>
            </a:pathLst>
          </a:custGeom>
          <a:solidFill>
            <a:srgbClr val="F585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5" name="Freeform 163"/>
          <p:cNvSpPr>
            <a:spLocks noChangeArrowheads="1"/>
          </p:cNvSpPr>
          <p:nvPr/>
        </p:nvSpPr>
        <p:spPr bwMode="auto">
          <a:xfrm>
            <a:off x="9436037" y="3275013"/>
            <a:ext cx="211137" cy="423862"/>
          </a:xfrm>
          <a:custGeom>
            <a:avLst/>
            <a:gdLst>
              <a:gd name="T0" fmla="*/ 0 w 309"/>
              <a:gd name="T1" fmla="*/ 23 h 621"/>
              <a:gd name="T2" fmla="*/ 46 w 309"/>
              <a:gd name="T3" fmla="*/ 0 h 621"/>
              <a:gd name="T4" fmla="*/ 309 w 309"/>
              <a:gd name="T5" fmla="*/ 361 h 621"/>
              <a:gd name="T6" fmla="*/ 46 w 309"/>
              <a:gd name="T7" fmla="*/ 621 h 621"/>
              <a:gd name="T8" fmla="*/ 0 w 309"/>
              <a:gd name="T9" fmla="*/ 597 h 621"/>
              <a:gd name="T10" fmla="*/ 0 w 309"/>
              <a:gd name="T11" fmla="*/ 23 h 621"/>
              <a:gd name="T12" fmla="*/ 0 w 309"/>
              <a:gd name="T13" fmla="*/ 23 h 621"/>
              <a:gd name="T14" fmla="*/ 0 w 309"/>
              <a:gd name="T15" fmla="*/ 23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9" h="621">
                <a:moveTo>
                  <a:pt x="0" y="23"/>
                </a:moveTo>
                <a:lnTo>
                  <a:pt x="46" y="0"/>
                </a:lnTo>
                <a:lnTo>
                  <a:pt x="309" y="361"/>
                </a:lnTo>
                <a:lnTo>
                  <a:pt x="46" y="621"/>
                </a:lnTo>
                <a:lnTo>
                  <a:pt x="0" y="597"/>
                </a:lnTo>
                <a:lnTo>
                  <a:pt x="0" y="23"/>
                </a:lnTo>
                <a:lnTo>
                  <a:pt x="0" y="23"/>
                </a:lnTo>
                <a:lnTo>
                  <a:pt x="0" y="23"/>
                </a:lnTo>
                <a:close/>
              </a:path>
            </a:pathLst>
          </a:custGeom>
          <a:solidFill>
            <a:srgbClr val="9D502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6" name="Freeform 164"/>
          <p:cNvSpPr>
            <a:spLocks noChangeArrowheads="1"/>
          </p:cNvSpPr>
          <p:nvPr/>
        </p:nvSpPr>
        <p:spPr bwMode="auto">
          <a:xfrm>
            <a:off x="9467787" y="3275013"/>
            <a:ext cx="77787" cy="423862"/>
          </a:xfrm>
          <a:custGeom>
            <a:avLst/>
            <a:gdLst>
              <a:gd name="T0" fmla="*/ 113 w 113"/>
              <a:gd name="T1" fmla="*/ 579 h 621"/>
              <a:gd name="T2" fmla="*/ 0 w 113"/>
              <a:gd name="T3" fmla="*/ 621 h 621"/>
              <a:gd name="T4" fmla="*/ 0 w 113"/>
              <a:gd name="T5" fmla="*/ 0 h 621"/>
              <a:gd name="T6" fmla="*/ 113 w 113"/>
              <a:gd name="T7" fmla="*/ 41 h 621"/>
              <a:gd name="T8" fmla="*/ 113 w 113"/>
              <a:gd name="T9" fmla="*/ 579 h 621"/>
              <a:gd name="T10" fmla="*/ 113 w 113"/>
              <a:gd name="T11" fmla="*/ 579 h 621"/>
              <a:gd name="T12" fmla="*/ 113 w 113"/>
              <a:gd name="T13" fmla="*/ 579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3" h="621">
                <a:moveTo>
                  <a:pt x="113" y="579"/>
                </a:moveTo>
                <a:lnTo>
                  <a:pt x="0" y="621"/>
                </a:lnTo>
                <a:lnTo>
                  <a:pt x="0" y="0"/>
                </a:lnTo>
                <a:lnTo>
                  <a:pt x="113" y="41"/>
                </a:lnTo>
                <a:lnTo>
                  <a:pt x="113" y="579"/>
                </a:lnTo>
                <a:lnTo>
                  <a:pt x="113" y="579"/>
                </a:lnTo>
                <a:lnTo>
                  <a:pt x="113" y="579"/>
                </a:lnTo>
                <a:close/>
              </a:path>
            </a:pathLst>
          </a:custGeom>
          <a:solidFill>
            <a:srgbClr val="F585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7" name="Freeform 165"/>
          <p:cNvSpPr>
            <a:spLocks noChangeArrowheads="1"/>
          </p:cNvSpPr>
          <p:nvPr/>
        </p:nvSpPr>
        <p:spPr bwMode="auto">
          <a:xfrm>
            <a:off x="9504299" y="3235325"/>
            <a:ext cx="234950" cy="501650"/>
          </a:xfrm>
          <a:custGeom>
            <a:avLst/>
            <a:gdLst>
              <a:gd name="T0" fmla="*/ 0 w 345"/>
              <a:gd name="T1" fmla="*/ 30 h 735"/>
              <a:gd name="T2" fmla="*/ 60 w 345"/>
              <a:gd name="T3" fmla="*/ 0 h 735"/>
              <a:gd name="T4" fmla="*/ 345 w 345"/>
              <a:gd name="T5" fmla="*/ 388 h 735"/>
              <a:gd name="T6" fmla="*/ 60 w 345"/>
              <a:gd name="T7" fmla="*/ 735 h 735"/>
              <a:gd name="T8" fmla="*/ 0 w 345"/>
              <a:gd name="T9" fmla="*/ 704 h 735"/>
              <a:gd name="T10" fmla="*/ 0 w 345"/>
              <a:gd name="T11" fmla="*/ 30 h 735"/>
              <a:gd name="T12" fmla="*/ 0 w 345"/>
              <a:gd name="T13" fmla="*/ 30 h 735"/>
              <a:gd name="T14" fmla="*/ 0 w 345"/>
              <a:gd name="T15" fmla="*/ 30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5" h="735">
                <a:moveTo>
                  <a:pt x="0" y="30"/>
                </a:moveTo>
                <a:lnTo>
                  <a:pt x="60" y="0"/>
                </a:lnTo>
                <a:lnTo>
                  <a:pt x="345" y="388"/>
                </a:lnTo>
                <a:lnTo>
                  <a:pt x="60" y="735"/>
                </a:lnTo>
                <a:lnTo>
                  <a:pt x="0" y="704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close/>
              </a:path>
            </a:pathLst>
          </a:custGeom>
          <a:solidFill>
            <a:srgbClr val="9D502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8" name="Freeform 166"/>
          <p:cNvSpPr>
            <a:spLocks noChangeArrowheads="1"/>
          </p:cNvSpPr>
          <p:nvPr/>
        </p:nvSpPr>
        <p:spPr bwMode="auto">
          <a:xfrm>
            <a:off x="9545574" y="3235325"/>
            <a:ext cx="207963" cy="501650"/>
          </a:xfrm>
          <a:custGeom>
            <a:avLst/>
            <a:gdLst>
              <a:gd name="T0" fmla="*/ 304 w 304"/>
              <a:gd name="T1" fmla="*/ 582 h 735"/>
              <a:gd name="T2" fmla="*/ 0 w 304"/>
              <a:gd name="T3" fmla="*/ 735 h 735"/>
              <a:gd name="T4" fmla="*/ 0 w 304"/>
              <a:gd name="T5" fmla="*/ 0 h 735"/>
              <a:gd name="T6" fmla="*/ 304 w 304"/>
              <a:gd name="T7" fmla="*/ 152 h 735"/>
              <a:gd name="T8" fmla="*/ 304 w 304"/>
              <a:gd name="T9" fmla="*/ 582 h 735"/>
              <a:gd name="T10" fmla="*/ 304 w 304"/>
              <a:gd name="T11" fmla="*/ 582 h 735"/>
              <a:gd name="T12" fmla="*/ 304 w 304"/>
              <a:gd name="T13" fmla="*/ 582 h 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4" h="735">
                <a:moveTo>
                  <a:pt x="304" y="582"/>
                </a:moveTo>
                <a:lnTo>
                  <a:pt x="0" y="735"/>
                </a:lnTo>
                <a:lnTo>
                  <a:pt x="0" y="0"/>
                </a:lnTo>
                <a:lnTo>
                  <a:pt x="304" y="152"/>
                </a:lnTo>
                <a:lnTo>
                  <a:pt x="304" y="582"/>
                </a:lnTo>
                <a:lnTo>
                  <a:pt x="304" y="582"/>
                </a:lnTo>
                <a:lnTo>
                  <a:pt x="304" y="582"/>
                </a:lnTo>
                <a:close/>
              </a:path>
            </a:pathLst>
          </a:custGeom>
          <a:solidFill>
            <a:srgbClr val="F585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69" name="Freeform 167"/>
          <p:cNvSpPr>
            <a:spLocks noChangeArrowheads="1"/>
          </p:cNvSpPr>
          <p:nvPr/>
        </p:nvSpPr>
        <p:spPr bwMode="auto">
          <a:xfrm>
            <a:off x="5175187" y="4797425"/>
            <a:ext cx="114300" cy="325438"/>
          </a:xfrm>
          <a:custGeom>
            <a:avLst/>
            <a:gdLst>
              <a:gd name="T0" fmla="*/ 48 w 168"/>
              <a:gd name="T1" fmla="*/ 0 h 477"/>
              <a:gd name="T2" fmla="*/ 0 w 168"/>
              <a:gd name="T3" fmla="*/ 24 h 477"/>
              <a:gd name="T4" fmla="*/ 0 w 168"/>
              <a:gd name="T5" fmla="*/ 452 h 477"/>
              <a:gd name="T6" fmla="*/ 48 w 168"/>
              <a:gd name="T7" fmla="*/ 477 h 477"/>
              <a:gd name="T8" fmla="*/ 168 w 168"/>
              <a:gd name="T9" fmla="*/ 238 h 477"/>
              <a:gd name="T10" fmla="*/ 48 w 168"/>
              <a:gd name="T11" fmla="*/ 0 h 477"/>
              <a:gd name="T12" fmla="*/ 48 w 168"/>
              <a:gd name="T13" fmla="*/ 0 h 477"/>
              <a:gd name="T14" fmla="*/ 48 w 168"/>
              <a:gd name="T15" fmla="*/ 0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8" h="477">
                <a:moveTo>
                  <a:pt x="48" y="0"/>
                </a:moveTo>
                <a:lnTo>
                  <a:pt x="0" y="24"/>
                </a:lnTo>
                <a:lnTo>
                  <a:pt x="0" y="452"/>
                </a:lnTo>
                <a:lnTo>
                  <a:pt x="48" y="477"/>
                </a:lnTo>
                <a:lnTo>
                  <a:pt x="168" y="238"/>
                </a:lnTo>
                <a:lnTo>
                  <a:pt x="48" y="0"/>
                </a:lnTo>
                <a:lnTo>
                  <a:pt x="48" y="0"/>
                </a:lnTo>
                <a:lnTo>
                  <a:pt x="48" y="0"/>
                </a:lnTo>
                <a:close/>
              </a:path>
            </a:pathLst>
          </a:custGeom>
          <a:solidFill>
            <a:srgbClr val="8C31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0" name="Freeform 168"/>
          <p:cNvSpPr>
            <a:spLocks noChangeArrowheads="1"/>
          </p:cNvSpPr>
          <p:nvPr/>
        </p:nvSpPr>
        <p:spPr bwMode="auto">
          <a:xfrm>
            <a:off x="5208524" y="4797425"/>
            <a:ext cx="255588" cy="325438"/>
          </a:xfrm>
          <a:custGeom>
            <a:avLst/>
            <a:gdLst>
              <a:gd name="T0" fmla="*/ 254 w 374"/>
              <a:gd name="T1" fmla="*/ 415 h 477"/>
              <a:gd name="T2" fmla="*/ 0 w 374"/>
              <a:gd name="T3" fmla="*/ 477 h 477"/>
              <a:gd name="T4" fmla="*/ 0 w 374"/>
              <a:gd name="T5" fmla="*/ 0 h 477"/>
              <a:gd name="T6" fmla="*/ 254 w 374"/>
              <a:gd name="T7" fmla="*/ 61 h 477"/>
              <a:gd name="T8" fmla="*/ 374 w 374"/>
              <a:gd name="T9" fmla="*/ 239 h 477"/>
              <a:gd name="T10" fmla="*/ 254 w 374"/>
              <a:gd name="T11" fmla="*/ 415 h 477"/>
              <a:gd name="T12" fmla="*/ 254 w 374"/>
              <a:gd name="T13" fmla="*/ 415 h 477"/>
              <a:gd name="T14" fmla="*/ 254 w 374"/>
              <a:gd name="T15" fmla="*/ 415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74" h="477">
                <a:moveTo>
                  <a:pt x="254" y="415"/>
                </a:moveTo>
                <a:lnTo>
                  <a:pt x="0" y="477"/>
                </a:lnTo>
                <a:lnTo>
                  <a:pt x="0" y="0"/>
                </a:lnTo>
                <a:lnTo>
                  <a:pt x="254" y="61"/>
                </a:lnTo>
                <a:lnTo>
                  <a:pt x="374" y="239"/>
                </a:lnTo>
                <a:lnTo>
                  <a:pt x="254" y="415"/>
                </a:lnTo>
                <a:lnTo>
                  <a:pt x="254" y="415"/>
                </a:lnTo>
                <a:lnTo>
                  <a:pt x="254" y="415"/>
                </a:lnTo>
                <a:close/>
              </a:path>
            </a:pathLst>
          </a:custGeom>
          <a:solidFill>
            <a:srgbClr val="E052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1" name="Freeform 169"/>
          <p:cNvSpPr>
            <a:spLocks noChangeArrowheads="1"/>
          </p:cNvSpPr>
          <p:nvPr/>
        </p:nvSpPr>
        <p:spPr bwMode="auto">
          <a:xfrm>
            <a:off x="5381562" y="4797425"/>
            <a:ext cx="203200" cy="325438"/>
          </a:xfrm>
          <a:custGeom>
            <a:avLst/>
            <a:gdLst>
              <a:gd name="T0" fmla="*/ 0 w 298"/>
              <a:gd name="T1" fmla="*/ 415 h 477"/>
              <a:gd name="T2" fmla="*/ 254 w 298"/>
              <a:gd name="T3" fmla="*/ 477 h 477"/>
              <a:gd name="T4" fmla="*/ 298 w 298"/>
              <a:gd name="T5" fmla="*/ 244 h 477"/>
              <a:gd name="T6" fmla="*/ 254 w 298"/>
              <a:gd name="T7" fmla="*/ 0 h 477"/>
              <a:gd name="T8" fmla="*/ 0 w 298"/>
              <a:gd name="T9" fmla="*/ 61 h 477"/>
              <a:gd name="T10" fmla="*/ 0 w 298"/>
              <a:gd name="T11" fmla="*/ 415 h 477"/>
              <a:gd name="T12" fmla="*/ 0 w 298"/>
              <a:gd name="T13" fmla="*/ 415 h 477"/>
              <a:gd name="T14" fmla="*/ 0 w 298"/>
              <a:gd name="T15" fmla="*/ 415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8" h="477">
                <a:moveTo>
                  <a:pt x="0" y="415"/>
                </a:moveTo>
                <a:lnTo>
                  <a:pt x="254" y="477"/>
                </a:lnTo>
                <a:lnTo>
                  <a:pt x="298" y="244"/>
                </a:lnTo>
                <a:lnTo>
                  <a:pt x="254" y="0"/>
                </a:lnTo>
                <a:lnTo>
                  <a:pt x="0" y="61"/>
                </a:lnTo>
                <a:lnTo>
                  <a:pt x="0" y="415"/>
                </a:lnTo>
                <a:lnTo>
                  <a:pt x="0" y="415"/>
                </a:lnTo>
                <a:lnTo>
                  <a:pt x="0" y="415"/>
                </a:lnTo>
                <a:close/>
              </a:path>
            </a:pathLst>
          </a:custGeom>
          <a:solidFill>
            <a:srgbClr val="8C31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2" name="Freeform 170"/>
          <p:cNvSpPr>
            <a:spLocks noChangeArrowheads="1"/>
          </p:cNvSpPr>
          <p:nvPr/>
        </p:nvSpPr>
        <p:spPr bwMode="auto">
          <a:xfrm>
            <a:off x="5554599" y="4797425"/>
            <a:ext cx="33338" cy="325438"/>
          </a:xfrm>
          <a:custGeom>
            <a:avLst/>
            <a:gdLst>
              <a:gd name="T0" fmla="*/ 0 w 48"/>
              <a:gd name="T1" fmla="*/ 0 h 477"/>
              <a:gd name="T2" fmla="*/ 48 w 48"/>
              <a:gd name="T3" fmla="*/ 24 h 477"/>
              <a:gd name="T4" fmla="*/ 48 w 48"/>
              <a:gd name="T5" fmla="*/ 452 h 477"/>
              <a:gd name="T6" fmla="*/ 0 w 48"/>
              <a:gd name="T7" fmla="*/ 477 h 477"/>
              <a:gd name="T8" fmla="*/ 0 w 48"/>
              <a:gd name="T9" fmla="*/ 0 h 477"/>
              <a:gd name="T10" fmla="*/ 0 w 48"/>
              <a:gd name="T11" fmla="*/ 0 h 477"/>
              <a:gd name="T12" fmla="*/ 0 w 48"/>
              <a:gd name="T13" fmla="*/ 0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477">
                <a:moveTo>
                  <a:pt x="0" y="0"/>
                </a:moveTo>
                <a:lnTo>
                  <a:pt x="48" y="24"/>
                </a:lnTo>
                <a:lnTo>
                  <a:pt x="48" y="452"/>
                </a:lnTo>
                <a:lnTo>
                  <a:pt x="0" y="477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052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3" name="Freeform 171"/>
          <p:cNvSpPr>
            <a:spLocks noChangeArrowheads="1"/>
          </p:cNvSpPr>
          <p:nvPr/>
        </p:nvSpPr>
        <p:spPr bwMode="auto">
          <a:xfrm>
            <a:off x="5305362" y="4897438"/>
            <a:ext cx="136525" cy="127000"/>
          </a:xfrm>
          <a:custGeom>
            <a:avLst/>
            <a:gdLst>
              <a:gd name="T0" fmla="*/ 0 w 198"/>
              <a:gd name="T1" fmla="*/ 170 h 184"/>
              <a:gd name="T2" fmla="*/ 110 w 198"/>
              <a:gd name="T3" fmla="*/ 184 h 184"/>
              <a:gd name="T4" fmla="*/ 198 w 198"/>
              <a:gd name="T5" fmla="*/ 92 h 184"/>
              <a:gd name="T6" fmla="*/ 110 w 198"/>
              <a:gd name="T7" fmla="*/ 0 h 184"/>
              <a:gd name="T8" fmla="*/ 0 w 198"/>
              <a:gd name="T9" fmla="*/ 13 h 184"/>
              <a:gd name="T10" fmla="*/ 0 w 198"/>
              <a:gd name="T11" fmla="*/ 170 h 184"/>
              <a:gd name="T12" fmla="*/ 0 w 198"/>
              <a:gd name="T13" fmla="*/ 170 h 184"/>
              <a:gd name="T14" fmla="*/ 0 w 198"/>
              <a:gd name="T15" fmla="*/ 17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8" h="184">
                <a:moveTo>
                  <a:pt x="0" y="170"/>
                </a:moveTo>
                <a:lnTo>
                  <a:pt x="110" y="184"/>
                </a:lnTo>
                <a:lnTo>
                  <a:pt x="198" y="92"/>
                </a:lnTo>
                <a:lnTo>
                  <a:pt x="110" y="0"/>
                </a:lnTo>
                <a:lnTo>
                  <a:pt x="0" y="13"/>
                </a:lnTo>
                <a:lnTo>
                  <a:pt x="0" y="170"/>
                </a:lnTo>
                <a:lnTo>
                  <a:pt x="0" y="170"/>
                </a:lnTo>
                <a:lnTo>
                  <a:pt x="0" y="170"/>
                </a:lnTo>
                <a:close/>
              </a:path>
            </a:pathLst>
          </a:custGeom>
          <a:solidFill>
            <a:srgbClr val="8C31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4" name="Freeform 172"/>
          <p:cNvSpPr>
            <a:spLocks noChangeArrowheads="1"/>
          </p:cNvSpPr>
          <p:nvPr/>
        </p:nvSpPr>
        <p:spPr bwMode="auto">
          <a:xfrm>
            <a:off x="5305362" y="4711700"/>
            <a:ext cx="152400" cy="157163"/>
          </a:xfrm>
          <a:custGeom>
            <a:avLst/>
            <a:gdLst>
              <a:gd name="T0" fmla="*/ 221 w 221"/>
              <a:gd name="T1" fmla="*/ 212 h 232"/>
              <a:gd name="T2" fmla="*/ 110 w 221"/>
              <a:gd name="T3" fmla="*/ 232 h 232"/>
              <a:gd name="T4" fmla="*/ 0 w 221"/>
              <a:gd name="T5" fmla="*/ 212 h 232"/>
              <a:gd name="T6" fmla="*/ 110 w 221"/>
              <a:gd name="T7" fmla="*/ 0 h 232"/>
              <a:gd name="T8" fmla="*/ 221 w 221"/>
              <a:gd name="T9" fmla="*/ 212 h 232"/>
              <a:gd name="T10" fmla="*/ 221 w 221"/>
              <a:gd name="T11" fmla="*/ 212 h 232"/>
              <a:gd name="T12" fmla="*/ 221 w 221"/>
              <a:gd name="T13" fmla="*/ 21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232">
                <a:moveTo>
                  <a:pt x="221" y="212"/>
                </a:moveTo>
                <a:lnTo>
                  <a:pt x="110" y="232"/>
                </a:lnTo>
                <a:lnTo>
                  <a:pt x="0" y="212"/>
                </a:lnTo>
                <a:lnTo>
                  <a:pt x="110" y="0"/>
                </a:lnTo>
                <a:lnTo>
                  <a:pt x="221" y="212"/>
                </a:lnTo>
                <a:lnTo>
                  <a:pt x="221" y="212"/>
                </a:lnTo>
                <a:lnTo>
                  <a:pt x="221" y="212"/>
                </a:lnTo>
                <a:close/>
              </a:path>
            </a:pathLst>
          </a:custGeom>
          <a:solidFill>
            <a:srgbClr val="5E1F1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5" name="Freeform 173"/>
          <p:cNvSpPr>
            <a:spLocks noChangeArrowheads="1"/>
          </p:cNvSpPr>
          <p:nvPr/>
        </p:nvSpPr>
        <p:spPr bwMode="auto">
          <a:xfrm>
            <a:off x="5305362" y="5051425"/>
            <a:ext cx="152400" cy="158750"/>
          </a:xfrm>
          <a:custGeom>
            <a:avLst/>
            <a:gdLst>
              <a:gd name="T0" fmla="*/ 221 w 221"/>
              <a:gd name="T1" fmla="*/ 20 h 232"/>
              <a:gd name="T2" fmla="*/ 110 w 221"/>
              <a:gd name="T3" fmla="*/ 0 h 232"/>
              <a:gd name="T4" fmla="*/ 0 w 221"/>
              <a:gd name="T5" fmla="*/ 20 h 232"/>
              <a:gd name="T6" fmla="*/ 110 w 221"/>
              <a:gd name="T7" fmla="*/ 232 h 232"/>
              <a:gd name="T8" fmla="*/ 221 w 221"/>
              <a:gd name="T9" fmla="*/ 20 h 232"/>
              <a:gd name="T10" fmla="*/ 221 w 221"/>
              <a:gd name="T11" fmla="*/ 20 h 232"/>
              <a:gd name="T12" fmla="*/ 221 w 221"/>
              <a:gd name="T13" fmla="*/ 2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1" h="232">
                <a:moveTo>
                  <a:pt x="221" y="20"/>
                </a:moveTo>
                <a:lnTo>
                  <a:pt x="110" y="0"/>
                </a:lnTo>
                <a:lnTo>
                  <a:pt x="0" y="20"/>
                </a:lnTo>
                <a:lnTo>
                  <a:pt x="110" y="232"/>
                </a:lnTo>
                <a:lnTo>
                  <a:pt x="221" y="20"/>
                </a:lnTo>
                <a:lnTo>
                  <a:pt x="221" y="20"/>
                </a:lnTo>
                <a:lnTo>
                  <a:pt x="221" y="20"/>
                </a:lnTo>
                <a:close/>
              </a:path>
            </a:pathLst>
          </a:custGeom>
          <a:solidFill>
            <a:srgbClr val="F2B0A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6" name="Freeform 174"/>
          <p:cNvSpPr>
            <a:spLocks noChangeArrowheads="1"/>
          </p:cNvSpPr>
          <p:nvPr/>
        </p:nvSpPr>
        <p:spPr bwMode="auto">
          <a:xfrm>
            <a:off x="5381562" y="4711700"/>
            <a:ext cx="76200" cy="144463"/>
          </a:xfrm>
          <a:custGeom>
            <a:avLst/>
            <a:gdLst>
              <a:gd name="T0" fmla="*/ 110 w 110"/>
              <a:gd name="T1" fmla="*/ 212 h 212"/>
              <a:gd name="T2" fmla="*/ 0 w 110"/>
              <a:gd name="T3" fmla="*/ 184 h 212"/>
              <a:gd name="T4" fmla="*/ 0 w 110"/>
              <a:gd name="T5" fmla="*/ 0 h 212"/>
              <a:gd name="T6" fmla="*/ 110 w 110"/>
              <a:gd name="T7" fmla="*/ 55 h 212"/>
              <a:gd name="T8" fmla="*/ 110 w 110"/>
              <a:gd name="T9" fmla="*/ 212 h 212"/>
              <a:gd name="T10" fmla="*/ 110 w 110"/>
              <a:gd name="T11" fmla="*/ 212 h 212"/>
              <a:gd name="T12" fmla="*/ 110 w 110"/>
              <a:gd name="T1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" h="212">
                <a:moveTo>
                  <a:pt x="110" y="212"/>
                </a:moveTo>
                <a:lnTo>
                  <a:pt x="0" y="184"/>
                </a:lnTo>
                <a:lnTo>
                  <a:pt x="0" y="0"/>
                </a:lnTo>
                <a:lnTo>
                  <a:pt x="110" y="55"/>
                </a:lnTo>
                <a:lnTo>
                  <a:pt x="110" y="212"/>
                </a:lnTo>
                <a:lnTo>
                  <a:pt x="110" y="212"/>
                </a:lnTo>
                <a:lnTo>
                  <a:pt x="110" y="212"/>
                </a:lnTo>
                <a:close/>
              </a:path>
            </a:pathLst>
          </a:custGeom>
          <a:solidFill>
            <a:srgbClr val="E052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7" name="Freeform 175"/>
          <p:cNvSpPr>
            <a:spLocks noChangeArrowheads="1"/>
          </p:cNvSpPr>
          <p:nvPr/>
        </p:nvSpPr>
        <p:spPr bwMode="auto">
          <a:xfrm>
            <a:off x="5305362" y="4711700"/>
            <a:ext cx="76200" cy="144463"/>
          </a:xfrm>
          <a:custGeom>
            <a:avLst/>
            <a:gdLst>
              <a:gd name="T0" fmla="*/ 0 w 110"/>
              <a:gd name="T1" fmla="*/ 212 h 212"/>
              <a:gd name="T2" fmla="*/ 110 w 110"/>
              <a:gd name="T3" fmla="*/ 184 h 212"/>
              <a:gd name="T4" fmla="*/ 110 w 110"/>
              <a:gd name="T5" fmla="*/ 0 h 212"/>
              <a:gd name="T6" fmla="*/ 0 w 110"/>
              <a:gd name="T7" fmla="*/ 55 h 212"/>
              <a:gd name="T8" fmla="*/ 0 w 110"/>
              <a:gd name="T9" fmla="*/ 212 h 212"/>
              <a:gd name="T10" fmla="*/ 0 w 110"/>
              <a:gd name="T11" fmla="*/ 212 h 212"/>
              <a:gd name="T12" fmla="*/ 0 w 110"/>
              <a:gd name="T1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" h="212">
                <a:moveTo>
                  <a:pt x="0" y="212"/>
                </a:moveTo>
                <a:lnTo>
                  <a:pt x="110" y="184"/>
                </a:lnTo>
                <a:lnTo>
                  <a:pt x="110" y="0"/>
                </a:lnTo>
                <a:lnTo>
                  <a:pt x="0" y="55"/>
                </a:lnTo>
                <a:lnTo>
                  <a:pt x="0" y="212"/>
                </a:lnTo>
                <a:lnTo>
                  <a:pt x="0" y="212"/>
                </a:lnTo>
                <a:lnTo>
                  <a:pt x="0" y="212"/>
                </a:lnTo>
                <a:close/>
              </a:path>
            </a:pathLst>
          </a:custGeom>
          <a:solidFill>
            <a:srgbClr val="8C31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8" name="Freeform 176"/>
          <p:cNvSpPr>
            <a:spLocks noChangeArrowheads="1"/>
          </p:cNvSpPr>
          <p:nvPr/>
        </p:nvSpPr>
        <p:spPr bwMode="auto">
          <a:xfrm>
            <a:off x="5381562" y="5065713"/>
            <a:ext cx="76200" cy="144462"/>
          </a:xfrm>
          <a:custGeom>
            <a:avLst/>
            <a:gdLst>
              <a:gd name="T0" fmla="*/ 0 w 110"/>
              <a:gd name="T1" fmla="*/ 212 h 212"/>
              <a:gd name="T2" fmla="*/ 110 w 110"/>
              <a:gd name="T3" fmla="*/ 156 h 212"/>
              <a:gd name="T4" fmla="*/ 110 w 110"/>
              <a:gd name="T5" fmla="*/ 0 h 212"/>
              <a:gd name="T6" fmla="*/ 0 w 110"/>
              <a:gd name="T7" fmla="*/ 27 h 212"/>
              <a:gd name="T8" fmla="*/ 0 w 110"/>
              <a:gd name="T9" fmla="*/ 212 h 212"/>
              <a:gd name="T10" fmla="*/ 0 w 110"/>
              <a:gd name="T11" fmla="*/ 212 h 212"/>
              <a:gd name="T12" fmla="*/ 0 w 110"/>
              <a:gd name="T1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" h="212">
                <a:moveTo>
                  <a:pt x="0" y="212"/>
                </a:moveTo>
                <a:lnTo>
                  <a:pt x="110" y="156"/>
                </a:lnTo>
                <a:lnTo>
                  <a:pt x="110" y="0"/>
                </a:lnTo>
                <a:lnTo>
                  <a:pt x="0" y="27"/>
                </a:lnTo>
                <a:lnTo>
                  <a:pt x="0" y="212"/>
                </a:lnTo>
                <a:lnTo>
                  <a:pt x="0" y="212"/>
                </a:lnTo>
                <a:lnTo>
                  <a:pt x="0" y="212"/>
                </a:lnTo>
                <a:close/>
              </a:path>
            </a:pathLst>
          </a:custGeom>
          <a:solidFill>
            <a:srgbClr val="E052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79" name="Freeform 177"/>
          <p:cNvSpPr>
            <a:spLocks noChangeArrowheads="1"/>
          </p:cNvSpPr>
          <p:nvPr/>
        </p:nvSpPr>
        <p:spPr bwMode="auto">
          <a:xfrm>
            <a:off x="5305362" y="5065713"/>
            <a:ext cx="76200" cy="144462"/>
          </a:xfrm>
          <a:custGeom>
            <a:avLst/>
            <a:gdLst>
              <a:gd name="T0" fmla="*/ 110 w 110"/>
              <a:gd name="T1" fmla="*/ 212 h 212"/>
              <a:gd name="T2" fmla="*/ 0 w 110"/>
              <a:gd name="T3" fmla="*/ 156 h 212"/>
              <a:gd name="T4" fmla="*/ 0 w 110"/>
              <a:gd name="T5" fmla="*/ 0 h 212"/>
              <a:gd name="T6" fmla="*/ 110 w 110"/>
              <a:gd name="T7" fmla="*/ 27 h 212"/>
              <a:gd name="T8" fmla="*/ 110 w 110"/>
              <a:gd name="T9" fmla="*/ 212 h 212"/>
              <a:gd name="T10" fmla="*/ 110 w 110"/>
              <a:gd name="T11" fmla="*/ 212 h 212"/>
              <a:gd name="T12" fmla="*/ 110 w 110"/>
              <a:gd name="T1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" h="212">
                <a:moveTo>
                  <a:pt x="110" y="212"/>
                </a:moveTo>
                <a:lnTo>
                  <a:pt x="0" y="156"/>
                </a:lnTo>
                <a:lnTo>
                  <a:pt x="0" y="0"/>
                </a:lnTo>
                <a:lnTo>
                  <a:pt x="110" y="27"/>
                </a:lnTo>
                <a:lnTo>
                  <a:pt x="110" y="212"/>
                </a:lnTo>
                <a:lnTo>
                  <a:pt x="110" y="212"/>
                </a:lnTo>
                <a:lnTo>
                  <a:pt x="110" y="212"/>
                </a:lnTo>
                <a:close/>
              </a:path>
            </a:pathLst>
          </a:custGeom>
          <a:solidFill>
            <a:srgbClr val="8C31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0" name="Freeform 178"/>
          <p:cNvSpPr>
            <a:spLocks noChangeArrowheads="1"/>
          </p:cNvSpPr>
          <p:nvPr/>
        </p:nvSpPr>
        <p:spPr bwMode="auto">
          <a:xfrm>
            <a:off x="5381562" y="4897438"/>
            <a:ext cx="76200" cy="127000"/>
          </a:xfrm>
          <a:custGeom>
            <a:avLst/>
            <a:gdLst>
              <a:gd name="T0" fmla="*/ 110 w 110"/>
              <a:gd name="T1" fmla="*/ 170 h 184"/>
              <a:gd name="T2" fmla="*/ 0 w 110"/>
              <a:gd name="T3" fmla="*/ 184 h 184"/>
              <a:gd name="T4" fmla="*/ 0 w 110"/>
              <a:gd name="T5" fmla="*/ 0 h 184"/>
              <a:gd name="T6" fmla="*/ 110 w 110"/>
              <a:gd name="T7" fmla="*/ 13 h 184"/>
              <a:gd name="T8" fmla="*/ 110 w 110"/>
              <a:gd name="T9" fmla="*/ 170 h 184"/>
              <a:gd name="T10" fmla="*/ 110 w 110"/>
              <a:gd name="T11" fmla="*/ 170 h 184"/>
              <a:gd name="T12" fmla="*/ 110 w 110"/>
              <a:gd name="T13" fmla="*/ 17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" h="184">
                <a:moveTo>
                  <a:pt x="110" y="170"/>
                </a:moveTo>
                <a:lnTo>
                  <a:pt x="0" y="184"/>
                </a:lnTo>
                <a:lnTo>
                  <a:pt x="0" y="0"/>
                </a:lnTo>
                <a:lnTo>
                  <a:pt x="110" y="13"/>
                </a:lnTo>
                <a:lnTo>
                  <a:pt x="110" y="170"/>
                </a:lnTo>
                <a:lnTo>
                  <a:pt x="110" y="170"/>
                </a:lnTo>
                <a:lnTo>
                  <a:pt x="110" y="170"/>
                </a:lnTo>
                <a:close/>
              </a:path>
            </a:pathLst>
          </a:custGeom>
          <a:solidFill>
            <a:srgbClr val="E052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1" name="Freeform 179"/>
          <p:cNvSpPr>
            <a:spLocks noChangeArrowheads="1"/>
          </p:cNvSpPr>
          <p:nvPr/>
        </p:nvSpPr>
        <p:spPr bwMode="auto">
          <a:xfrm>
            <a:off x="7307199" y="668338"/>
            <a:ext cx="142875" cy="123825"/>
          </a:xfrm>
          <a:custGeom>
            <a:avLst/>
            <a:gdLst>
              <a:gd name="T0" fmla="*/ 0 w 208"/>
              <a:gd name="T1" fmla="*/ 166 h 179"/>
              <a:gd name="T2" fmla="*/ 108 w 208"/>
              <a:gd name="T3" fmla="*/ 179 h 179"/>
              <a:gd name="T4" fmla="*/ 208 w 208"/>
              <a:gd name="T5" fmla="*/ 97 h 179"/>
              <a:gd name="T6" fmla="*/ 108 w 208"/>
              <a:gd name="T7" fmla="*/ 0 h 179"/>
              <a:gd name="T8" fmla="*/ 0 w 208"/>
              <a:gd name="T9" fmla="*/ 13 h 179"/>
              <a:gd name="T10" fmla="*/ 0 w 208"/>
              <a:gd name="T11" fmla="*/ 166 h 179"/>
              <a:gd name="T12" fmla="*/ 0 w 208"/>
              <a:gd name="T13" fmla="*/ 166 h 179"/>
              <a:gd name="T14" fmla="*/ 0 w 208"/>
              <a:gd name="T15" fmla="*/ 16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8" h="179">
                <a:moveTo>
                  <a:pt x="0" y="166"/>
                </a:moveTo>
                <a:lnTo>
                  <a:pt x="108" y="179"/>
                </a:lnTo>
                <a:lnTo>
                  <a:pt x="208" y="97"/>
                </a:lnTo>
                <a:lnTo>
                  <a:pt x="108" y="0"/>
                </a:lnTo>
                <a:lnTo>
                  <a:pt x="0" y="13"/>
                </a:lnTo>
                <a:lnTo>
                  <a:pt x="0" y="166"/>
                </a:lnTo>
                <a:lnTo>
                  <a:pt x="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692F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2" name="Freeform 180"/>
          <p:cNvSpPr>
            <a:spLocks noChangeArrowheads="1"/>
          </p:cNvSpPr>
          <p:nvPr/>
        </p:nvSpPr>
        <p:spPr bwMode="auto">
          <a:xfrm>
            <a:off x="7511987" y="566738"/>
            <a:ext cx="73025" cy="303212"/>
          </a:xfrm>
          <a:custGeom>
            <a:avLst/>
            <a:gdLst>
              <a:gd name="T0" fmla="*/ 0 w 106"/>
              <a:gd name="T1" fmla="*/ 15 h 444"/>
              <a:gd name="T2" fmla="*/ 61 w 106"/>
              <a:gd name="T3" fmla="*/ 0 h 444"/>
              <a:gd name="T4" fmla="*/ 106 w 106"/>
              <a:gd name="T5" fmla="*/ 191 h 444"/>
              <a:gd name="T6" fmla="*/ 61 w 106"/>
              <a:gd name="T7" fmla="*/ 444 h 444"/>
              <a:gd name="T8" fmla="*/ 0 w 106"/>
              <a:gd name="T9" fmla="*/ 435 h 444"/>
              <a:gd name="T10" fmla="*/ 0 w 106"/>
              <a:gd name="T11" fmla="*/ 15 h 444"/>
              <a:gd name="T12" fmla="*/ 0 w 106"/>
              <a:gd name="T13" fmla="*/ 15 h 444"/>
              <a:gd name="T14" fmla="*/ 0 w 106"/>
              <a:gd name="T15" fmla="*/ 15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" h="444">
                <a:moveTo>
                  <a:pt x="0" y="15"/>
                </a:moveTo>
                <a:lnTo>
                  <a:pt x="61" y="0"/>
                </a:lnTo>
                <a:lnTo>
                  <a:pt x="106" y="191"/>
                </a:lnTo>
                <a:lnTo>
                  <a:pt x="61" y="444"/>
                </a:lnTo>
                <a:lnTo>
                  <a:pt x="0" y="435"/>
                </a:lnTo>
                <a:lnTo>
                  <a:pt x="0" y="15"/>
                </a:lnTo>
                <a:lnTo>
                  <a:pt x="0" y="15"/>
                </a:lnTo>
                <a:lnTo>
                  <a:pt x="0" y="15"/>
                </a:lnTo>
                <a:close/>
              </a:path>
            </a:pathLst>
          </a:custGeom>
          <a:solidFill>
            <a:srgbClr val="692F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3" name="Freeform 181"/>
          <p:cNvSpPr>
            <a:spLocks noChangeArrowheads="1"/>
          </p:cNvSpPr>
          <p:nvPr/>
        </p:nvSpPr>
        <p:spPr bwMode="auto">
          <a:xfrm>
            <a:off x="7553262" y="566738"/>
            <a:ext cx="34925" cy="309562"/>
          </a:xfrm>
          <a:custGeom>
            <a:avLst/>
            <a:gdLst>
              <a:gd name="T0" fmla="*/ 0 w 50"/>
              <a:gd name="T1" fmla="*/ 426 h 454"/>
              <a:gd name="T2" fmla="*/ 50 w 50"/>
              <a:gd name="T3" fmla="*/ 454 h 454"/>
              <a:gd name="T4" fmla="*/ 50 w 50"/>
              <a:gd name="T5" fmla="*/ 25 h 454"/>
              <a:gd name="T6" fmla="*/ 0 w 50"/>
              <a:gd name="T7" fmla="*/ 0 h 454"/>
              <a:gd name="T8" fmla="*/ 0 w 50"/>
              <a:gd name="T9" fmla="*/ 426 h 454"/>
              <a:gd name="T10" fmla="*/ 0 w 50"/>
              <a:gd name="T11" fmla="*/ 426 h 454"/>
              <a:gd name="T12" fmla="*/ 0 w 50"/>
              <a:gd name="T13" fmla="*/ 426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4">
                <a:moveTo>
                  <a:pt x="0" y="426"/>
                </a:moveTo>
                <a:lnTo>
                  <a:pt x="50" y="454"/>
                </a:lnTo>
                <a:lnTo>
                  <a:pt x="50" y="25"/>
                </a:lnTo>
                <a:lnTo>
                  <a:pt x="0" y="0"/>
                </a:lnTo>
                <a:lnTo>
                  <a:pt x="0" y="426"/>
                </a:lnTo>
                <a:lnTo>
                  <a:pt x="0" y="426"/>
                </a:lnTo>
                <a:lnTo>
                  <a:pt x="0" y="426"/>
                </a:lnTo>
                <a:close/>
              </a:path>
            </a:pathLst>
          </a:custGeom>
          <a:solidFill>
            <a:srgbClr val="AD688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4" name="Freeform 182"/>
          <p:cNvSpPr>
            <a:spLocks noChangeArrowheads="1"/>
          </p:cNvSpPr>
          <p:nvPr/>
        </p:nvSpPr>
        <p:spPr bwMode="auto">
          <a:xfrm>
            <a:off x="7335774" y="822325"/>
            <a:ext cx="217488" cy="158750"/>
          </a:xfrm>
          <a:custGeom>
            <a:avLst/>
            <a:gdLst>
              <a:gd name="T0" fmla="*/ 258 w 320"/>
              <a:gd name="T1" fmla="*/ 0 h 231"/>
              <a:gd name="T2" fmla="*/ 320 w 320"/>
              <a:gd name="T3" fmla="*/ 8 h 231"/>
              <a:gd name="T4" fmla="*/ 67 w 320"/>
              <a:gd name="T5" fmla="*/ 231 h 231"/>
              <a:gd name="T6" fmla="*/ 0 w 320"/>
              <a:gd name="T7" fmla="*/ 64 h 231"/>
              <a:gd name="T8" fmla="*/ 258 w 320"/>
              <a:gd name="T9" fmla="*/ 0 h 231"/>
              <a:gd name="T10" fmla="*/ 258 w 320"/>
              <a:gd name="T11" fmla="*/ 0 h 231"/>
              <a:gd name="T12" fmla="*/ 258 w 320"/>
              <a:gd name="T13" fmla="*/ 0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231">
                <a:moveTo>
                  <a:pt x="258" y="0"/>
                </a:moveTo>
                <a:lnTo>
                  <a:pt x="320" y="8"/>
                </a:lnTo>
                <a:lnTo>
                  <a:pt x="67" y="231"/>
                </a:lnTo>
                <a:lnTo>
                  <a:pt x="0" y="64"/>
                </a:lnTo>
                <a:lnTo>
                  <a:pt x="258" y="0"/>
                </a:lnTo>
                <a:lnTo>
                  <a:pt x="258" y="0"/>
                </a:lnTo>
                <a:lnTo>
                  <a:pt x="258" y="0"/>
                </a:lnTo>
                <a:close/>
              </a:path>
            </a:pathLst>
          </a:custGeom>
          <a:solidFill>
            <a:srgbClr val="CFB2C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5" name="Freeform 183"/>
          <p:cNvSpPr>
            <a:spLocks noChangeArrowheads="1"/>
          </p:cNvSpPr>
          <p:nvPr/>
        </p:nvSpPr>
        <p:spPr bwMode="auto">
          <a:xfrm>
            <a:off x="7184962" y="596900"/>
            <a:ext cx="65087" cy="296863"/>
          </a:xfrm>
          <a:custGeom>
            <a:avLst/>
            <a:gdLst>
              <a:gd name="T0" fmla="*/ 96 w 96"/>
              <a:gd name="T1" fmla="*/ 420 h 436"/>
              <a:gd name="T2" fmla="*/ 34 w 96"/>
              <a:gd name="T3" fmla="*/ 436 h 436"/>
              <a:gd name="T4" fmla="*/ 0 w 96"/>
              <a:gd name="T5" fmla="*/ 0 h 436"/>
              <a:gd name="T6" fmla="*/ 96 w 96"/>
              <a:gd name="T7" fmla="*/ 15 h 436"/>
              <a:gd name="T8" fmla="*/ 96 w 96"/>
              <a:gd name="T9" fmla="*/ 420 h 436"/>
              <a:gd name="T10" fmla="*/ 96 w 96"/>
              <a:gd name="T11" fmla="*/ 420 h 436"/>
              <a:gd name="T12" fmla="*/ 96 w 96"/>
              <a:gd name="T13" fmla="*/ 4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436">
                <a:moveTo>
                  <a:pt x="96" y="420"/>
                </a:moveTo>
                <a:lnTo>
                  <a:pt x="34" y="436"/>
                </a:lnTo>
                <a:lnTo>
                  <a:pt x="0" y="0"/>
                </a:lnTo>
                <a:lnTo>
                  <a:pt x="96" y="15"/>
                </a:lnTo>
                <a:lnTo>
                  <a:pt x="96" y="420"/>
                </a:lnTo>
                <a:lnTo>
                  <a:pt x="96" y="420"/>
                </a:lnTo>
                <a:lnTo>
                  <a:pt x="96" y="420"/>
                </a:lnTo>
                <a:close/>
              </a:path>
            </a:pathLst>
          </a:custGeom>
          <a:solidFill>
            <a:srgbClr val="AD688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6" name="Freeform 184"/>
          <p:cNvSpPr>
            <a:spLocks noChangeArrowheads="1"/>
          </p:cNvSpPr>
          <p:nvPr/>
        </p:nvSpPr>
        <p:spPr bwMode="auto">
          <a:xfrm>
            <a:off x="7208774" y="481013"/>
            <a:ext cx="219075" cy="157162"/>
          </a:xfrm>
          <a:custGeom>
            <a:avLst/>
            <a:gdLst>
              <a:gd name="T0" fmla="*/ 61 w 320"/>
              <a:gd name="T1" fmla="*/ 231 h 231"/>
              <a:gd name="T2" fmla="*/ 0 w 320"/>
              <a:gd name="T3" fmla="*/ 222 h 231"/>
              <a:gd name="T4" fmla="*/ 252 w 320"/>
              <a:gd name="T5" fmla="*/ 0 h 231"/>
              <a:gd name="T6" fmla="*/ 320 w 320"/>
              <a:gd name="T7" fmla="*/ 166 h 231"/>
              <a:gd name="T8" fmla="*/ 61 w 320"/>
              <a:gd name="T9" fmla="*/ 231 h 231"/>
              <a:gd name="T10" fmla="*/ 61 w 320"/>
              <a:gd name="T11" fmla="*/ 231 h 231"/>
              <a:gd name="T12" fmla="*/ 61 w 320"/>
              <a:gd name="T13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231">
                <a:moveTo>
                  <a:pt x="61" y="231"/>
                </a:moveTo>
                <a:lnTo>
                  <a:pt x="0" y="222"/>
                </a:lnTo>
                <a:lnTo>
                  <a:pt x="252" y="0"/>
                </a:lnTo>
                <a:lnTo>
                  <a:pt x="320" y="166"/>
                </a:lnTo>
                <a:lnTo>
                  <a:pt x="61" y="231"/>
                </a:lnTo>
                <a:lnTo>
                  <a:pt x="61" y="231"/>
                </a:lnTo>
                <a:lnTo>
                  <a:pt x="61" y="231"/>
                </a:lnTo>
                <a:close/>
              </a:path>
            </a:pathLst>
          </a:custGeom>
          <a:solidFill>
            <a:srgbClr val="5128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7" name="Freeform 185"/>
          <p:cNvSpPr>
            <a:spLocks noChangeArrowheads="1"/>
          </p:cNvSpPr>
          <p:nvPr/>
        </p:nvSpPr>
        <p:spPr bwMode="auto">
          <a:xfrm>
            <a:off x="7270687" y="838200"/>
            <a:ext cx="157162" cy="138113"/>
          </a:xfrm>
          <a:custGeom>
            <a:avLst/>
            <a:gdLst>
              <a:gd name="T0" fmla="*/ 229 w 229"/>
              <a:gd name="T1" fmla="*/ 40 h 200"/>
              <a:gd name="T2" fmla="*/ 65 w 229"/>
              <a:gd name="T3" fmla="*/ 0 h 200"/>
              <a:gd name="T4" fmla="*/ 0 w 229"/>
              <a:gd name="T5" fmla="*/ 12 h 200"/>
              <a:gd name="T6" fmla="*/ 161 w 229"/>
              <a:gd name="T7" fmla="*/ 200 h 200"/>
              <a:gd name="T8" fmla="*/ 229 w 229"/>
              <a:gd name="T9" fmla="*/ 40 h 200"/>
              <a:gd name="T10" fmla="*/ 229 w 229"/>
              <a:gd name="T11" fmla="*/ 40 h 200"/>
              <a:gd name="T12" fmla="*/ 229 w 229"/>
              <a:gd name="T13" fmla="*/ 4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9" h="200">
                <a:moveTo>
                  <a:pt x="229" y="40"/>
                </a:moveTo>
                <a:lnTo>
                  <a:pt x="65" y="0"/>
                </a:lnTo>
                <a:lnTo>
                  <a:pt x="0" y="12"/>
                </a:lnTo>
                <a:lnTo>
                  <a:pt x="161" y="200"/>
                </a:lnTo>
                <a:lnTo>
                  <a:pt x="229" y="40"/>
                </a:lnTo>
                <a:lnTo>
                  <a:pt x="229" y="40"/>
                </a:lnTo>
                <a:lnTo>
                  <a:pt x="229" y="40"/>
                </a:lnTo>
                <a:close/>
              </a:path>
            </a:pathLst>
          </a:custGeom>
          <a:solidFill>
            <a:srgbClr val="CFB2C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8" name="Freeform 186"/>
          <p:cNvSpPr>
            <a:spLocks noChangeArrowheads="1"/>
          </p:cNvSpPr>
          <p:nvPr/>
        </p:nvSpPr>
        <p:spPr bwMode="auto">
          <a:xfrm>
            <a:off x="7335774" y="481013"/>
            <a:ext cx="155575" cy="141287"/>
          </a:xfrm>
          <a:custGeom>
            <a:avLst/>
            <a:gdLst>
              <a:gd name="T0" fmla="*/ 0 w 229"/>
              <a:gd name="T1" fmla="*/ 166 h 207"/>
              <a:gd name="T2" fmla="*/ 67 w 229"/>
              <a:gd name="T3" fmla="*/ 0 h 207"/>
              <a:gd name="T4" fmla="*/ 229 w 229"/>
              <a:gd name="T5" fmla="*/ 194 h 207"/>
              <a:gd name="T6" fmla="*/ 163 w 229"/>
              <a:gd name="T7" fmla="*/ 207 h 207"/>
              <a:gd name="T8" fmla="*/ 0 w 229"/>
              <a:gd name="T9" fmla="*/ 166 h 207"/>
              <a:gd name="T10" fmla="*/ 0 w 229"/>
              <a:gd name="T11" fmla="*/ 166 h 207"/>
              <a:gd name="T12" fmla="*/ 0 w 229"/>
              <a:gd name="T13" fmla="*/ 166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9" h="207">
                <a:moveTo>
                  <a:pt x="0" y="166"/>
                </a:moveTo>
                <a:lnTo>
                  <a:pt x="67" y="0"/>
                </a:lnTo>
                <a:lnTo>
                  <a:pt x="229" y="194"/>
                </a:lnTo>
                <a:lnTo>
                  <a:pt x="163" y="207"/>
                </a:lnTo>
                <a:lnTo>
                  <a:pt x="0" y="166"/>
                </a:lnTo>
                <a:lnTo>
                  <a:pt x="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5128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89" name="Freeform 187"/>
          <p:cNvSpPr>
            <a:spLocks noChangeArrowheads="1"/>
          </p:cNvSpPr>
          <p:nvPr/>
        </p:nvSpPr>
        <p:spPr bwMode="auto">
          <a:xfrm>
            <a:off x="7381812" y="668338"/>
            <a:ext cx="73025" cy="123825"/>
          </a:xfrm>
          <a:custGeom>
            <a:avLst/>
            <a:gdLst>
              <a:gd name="T0" fmla="*/ 108 w 108"/>
              <a:gd name="T1" fmla="*/ 166 h 179"/>
              <a:gd name="T2" fmla="*/ 0 w 108"/>
              <a:gd name="T3" fmla="*/ 179 h 179"/>
              <a:gd name="T4" fmla="*/ 0 w 108"/>
              <a:gd name="T5" fmla="*/ 0 h 179"/>
              <a:gd name="T6" fmla="*/ 108 w 108"/>
              <a:gd name="T7" fmla="*/ 13 h 179"/>
              <a:gd name="T8" fmla="*/ 108 w 108"/>
              <a:gd name="T9" fmla="*/ 166 h 179"/>
              <a:gd name="T10" fmla="*/ 108 w 108"/>
              <a:gd name="T11" fmla="*/ 166 h 179"/>
              <a:gd name="T12" fmla="*/ 108 w 108"/>
              <a:gd name="T13" fmla="*/ 16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" h="179">
                <a:moveTo>
                  <a:pt x="108" y="166"/>
                </a:moveTo>
                <a:lnTo>
                  <a:pt x="0" y="179"/>
                </a:lnTo>
                <a:lnTo>
                  <a:pt x="0" y="0"/>
                </a:lnTo>
                <a:lnTo>
                  <a:pt x="108" y="13"/>
                </a:lnTo>
                <a:lnTo>
                  <a:pt x="108" y="166"/>
                </a:lnTo>
                <a:lnTo>
                  <a:pt x="108" y="166"/>
                </a:lnTo>
                <a:lnTo>
                  <a:pt x="108" y="166"/>
                </a:lnTo>
                <a:close/>
              </a:path>
            </a:pathLst>
          </a:custGeom>
          <a:solidFill>
            <a:srgbClr val="AD688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0" name="Freeform 188"/>
          <p:cNvSpPr>
            <a:spLocks noChangeArrowheads="1"/>
          </p:cNvSpPr>
          <p:nvPr/>
        </p:nvSpPr>
        <p:spPr bwMode="auto">
          <a:xfrm>
            <a:off x="7381812" y="825500"/>
            <a:ext cx="206375" cy="155575"/>
          </a:xfrm>
          <a:custGeom>
            <a:avLst/>
            <a:gdLst>
              <a:gd name="T0" fmla="*/ 303 w 303"/>
              <a:gd name="T1" fmla="*/ 75 h 227"/>
              <a:gd name="T2" fmla="*/ 0 w 303"/>
              <a:gd name="T3" fmla="*/ 227 h 227"/>
              <a:gd name="T4" fmla="*/ 0 w 303"/>
              <a:gd name="T5" fmla="*/ 80 h 227"/>
              <a:gd name="T6" fmla="*/ 269 w 303"/>
              <a:gd name="T7" fmla="*/ 0 h 227"/>
              <a:gd name="T8" fmla="*/ 287 w 303"/>
              <a:gd name="T9" fmla="*/ 5 h 227"/>
              <a:gd name="T10" fmla="*/ 303 w 303"/>
              <a:gd name="T11" fmla="*/ 75 h 227"/>
              <a:gd name="T12" fmla="*/ 303 w 303"/>
              <a:gd name="T13" fmla="*/ 75 h 227"/>
              <a:gd name="T14" fmla="*/ 303 w 303"/>
              <a:gd name="T15" fmla="*/ 75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3" h="227">
                <a:moveTo>
                  <a:pt x="303" y="75"/>
                </a:moveTo>
                <a:lnTo>
                  <a:pt x="0" y="227"/>
                </a:lnTo>
                <a:lnTo>
                  <a:pt x="0" y="80"/>
                </a:lnTo>
                <a:lnTo>
                  <a:pt x="269" y="0"/>
                </a:lnTo>
                <a:lnTo>
                  <a:pt x="287" y="5"/>
                </a:lnTo>
                <a:lnTo>
                  <a:pt x="303" y="75"/>
                </a:lnTo>
                <a:lnTo>
                  <a:pt x="303" y="75"/>
                </a:lnTo>
                <a:lnTo>
                  <a:pt x="303" y="75"/>
                </a:lnTo>
                <a:close/>
              </a:path>
            </a:pathLst>
          </a:custGeom>
          <a:solidFill>
            <a:srgbClr val="AD688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1" name="Freeform 189"/>
          <p:cNvSpPr>
            <a:spLocks noChangeArrowheads="1"/>
          </p:cNvSpPr>
          <p:nvPr/>
        </p:nvSpPr>
        <p:spPr bwMode="auto">
          <a:xfrm>
            <a:off x="7270687" y="847725"/>
            <a:ext cx="111125" cy="133350"/>
          </a:xfrm>
          <a:custGeom>
            <a:avLst/>
            <a:gdLst>
              <a:gd name="T0" fmla="*/ 0 w 161"/>
              <a:gd name="T1" fmla="*/ 0 h 194"/>
              <a:gd name="T2" fmla="*/ 161 w 161"/>
              <a:gd name="T3" fmla="*/ 48 h 194"/>
              <a:gd name="T4" fmla="*/ 161 w 161"/>
              <a:gd name="T5" fmla="*/ 194 h 194"/>
              <a:gd name="T6" fmla="*/ 0 w 161"/>
              <a:gd name="T7" fmla="*/ 114 h 194"/>
              <a:gd name="T8" fmla="*/ 0 w 161"/>
              <a:gd name="T9" fmla="*/ 0 h 194"/>
              <a:gd name="T10" fmla="*/ 0 w 161"/>
              <a:gd name="T11" fmla="*/ 0 h 194"/>
              <a:gd name="T12" fmla="*/ 0 w 161"/>
              <a:gd name="T13" fmla="*/ 0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1" h="194">
                <a:moveTo>
                  <a:pt x="0" y="0"/>
                </a:moveTo>
                <a:lnTo>
                  <a:pt x="161" y="48"/>
                </a:lnTo>
                <a:lnTo>
                  <a:pt x="161" y="194"/>
                </a:lnTo>
                <a:lnTo>
                  <a:pt x="0" y="114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92F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2" name="Freeform 190"/>
          <p:cNvSpPr>
            <a:spLocks noChangeArrowheads="1"/>
          </p:cNvSpPr>
          <p:nvPr/>
        </p:nvSpPr>
        <p:spPr bwMode="auto">
          <a:xfrm>
            <a:off x="7381812" y="481013"/>
            <a:ext cx="109537" cy="133350"/>
          </a:xfrm>
          <a:custGeom>
            <a:avLst/>
            <a:gdLst>
              <a:gd name="T0" fmla="*/ 161 w 161"/>
              <a:gd name="T1" fmla="*/ 194 h 194"/>
              <a:gd name="T2" fmla="*/ 0 w 161"/>
              <a:gd name="T3" fmla="*/ 146 h 194"/>
              <a:gd name="T4" fmla="*/ 0 w 161"/>
              <a:gd name="T5" fmla="*/ 0 h 194"/>
              <a:gd name="T6" fmla="*/ 161 w 161"/>
              <a:gd name="T7" fmla="*/ 80 h 194"/>
              <a:gd name="T8" fmla="*/ 161 w 161"/>
              <a:gd name="T9" fmla="*/ 194 h 194"/>
              <a:gd name="T10" fmla="*/ 161 w 161"/>
              <a:gd name="T11" fmla="*/ 194 h 194"/>
              <a:gd name="T12" fmla="*/ 161 w 161"/>
              <a:gd name="T13" fmla="*/ 19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1" h="194">
                <a:moveTo>
                  <a:pt x="161" y="194"/>
                </a:moveTo>
                <a:lnTo>
                  <a:pt x="0" y="146"/>
                </a:lnTo>
                <a:lnTo>
                  <a:pt x="0" y="0"/>
                </a:lnTo>
                <a:lnTo>
                  <a:pt x="161" y="80"/>
                </a:lnTo>
                <a:lnTo>
                  <a:pt x="161" y="194"/>
                </a:lnTo>
                <a:lnTo>
                  <a:pt x="161" y="194"/>
                </a:lnTo>
                <a:lnTo>
                  <a:pt x="161" y="194"/>
                </a:lnTo>
                <a:close/>
              </a:path>
            </a:pathLst>
          </a:custGeom>
          <a:solidFill>
            <a:srgbClr val="AD688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3" name="Freeform 191"/>
          <p:cNvSpPr>
            <a:spLocks noChangeArrowheads="1"/>
          </p:cNvSpPr>
          <p:nvPr/>
        </p:nvSpPr>
        <p:spPr bwMode="auto">
          <a:xfrm>
            <a:off x="7173849" y="481013"/>
            <a:ext cx="207963" cy="161925"/>
          </a:xfrm>
          <a:custGeom>
            <a:avLst/>
            <a:gdLst>
              <a:gd name="T0" fmla="*/ 0 w 303"/>
              <a:gd name="T1" fmla="*/ 151 h 237"/>
              <a:gd name="T2" fmla="*/ 303 w 303"/>
              <a:gd name="T3" fmla="*/ 0 h 237"/>
              <a:gd name="T4" fmla="*/ 303 w 303"/>
              <a:gd name="T5" fmla="*/ 146 h 237"/>
              <a:gd name="T6" fmla="*/ 0 w 303"/>
              <a:gd name="T7" fmla="*/ 237 h 237"/>
              <a:gd name="T8" fmla="*/ 0 w 303"/>
              <a:gd name="T9" fmla="*/ 151 h 237"/>
              <a:gd name="T10" fmla="*/ 0 w 303"/>
              <a:gd name="T11" fmla="*/ 151 h 237"/>
              <a:gd name="T12" fmla="*/ 0 w 303"/>
              <a:gd name="T13" fmla="*/ 151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37">
                <a:moveTo>
                  <a:pt x="0" y="151"/>
                </a:moveTo>
                <a:lnTo>
                  <a:pt x="303" y="0"/>
                </a:lnTo>
                <a:lnTo>
                  <a:pt x="303" y="146"/>
                </a:lnTo>
                <a:lnTo>
                  <a:pt x="0" y="237"/>
                </a:lnTo>
                <a:lnTo>
                  <a:pt x="0" y="151"/>
                </a:lnTo>
                <a:lnTo>
                  <a:pt x="0" y="151"/>
                </a:lnTo>
                <a:lnTo>
                  <a:pt x="0" y="151"/>
                </a:lnTo>
                <a:close/>
              </a:path>
            </a:pathLst>
          </a:custGeom>
          <a:solidFill>
            <a:srgbClr val="692F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4" name="Freeform 192"/>
          <p:cNvSpPr>
            <a:spLocks noChangeArrowheads="1"/>
          </p:cNvSpPr>
          <p:nvPr/>
        </p:nvSpPr>
        <p:spPr bwMode="auto">
          <a:xfrm>
            <a:off x="7173849" y="584200"/>
            <a:ext cx="34925" cy="309563"/>
          </a:xfrm>
          <a:custGeom>
            <a:avLst/>
            <a:gdLst>
              <a:gd name="T0" fmla="*/ 50 w 50"/>
              <a:gd name="T1" fmla="*/ 32 h 454"/>
              <a:gd name="T2" fmla="*/ 0 w 50"/>
              <a:gd name="T3" fmla="*/ 0 h 454"/>
              <a:gd name="T4" fmla="*/ 0 w 50"/>
              <a:gd name="T5" fmla="*/ 428 h 454"/>
              <a:gd name="T6" fmla="*/ 50 w 50"/>
              <a:gd name="T7" fmla="*/ 454 h 454"/>
              <a:gd name="T8" fmla="*/ 50 w 50"/>
              <a:gd name="T9" fmla="*/ 32 h 454"/>
              <a:gd name="T10" fmla="*/ 50 w 50"/>
              <a:gd name="T11" fmla="*/ 32 h 454"/>
              <a:gd name="T12" fmla="*/ 50 w 50"/>
              <a:gd name="T13" fmla="*/ 32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4">
                <a:moveTo>
                  <a:pt x="50" y="32"/>
                </a:moveTo>
                <a:lnTo>
                  <a:pt x="0" y="0"/>
                </a:lnTo>
                <a:lnTo>
                  <a:pt x="0" y="428"/>
                </a:lnTo>
                <a:lnTo>
                  <a:pt x="50" y="454"/>
                </a:lnTo>
                <a:lnTo>
                  <a:pt x="50" y="32"/>
                </a:lnTo>
                <a:lnTo>
                  <a:pt x="50" y="32"/>
                </a:lnTo>
                <a:lnTo>
                  <a:pt x="50" y="32"/>
                </a:lnTo>
                <a:close/>
              </a:path>
            </a:pathLst>
          </a:custGeom>
          <a:solidFill>
            <a:srgbClr val="692F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5" name="Freeform 193"/>
          <p:cNvSpPr>
            <a:spLocks noChangeArrowheads="1"/>
          </p:cNvSpPr>
          <p:nvPr/>
        </p:nvSpPr>
        <p:spPr bwMode="auto">
          <a:xfrm>
            <a:off x="5321237" y="311150"/>
            <a:ext cx="46037" cy="31750"/>
          </a:xfrm>
          <a:custGeom>
            <a:avLst/>
            <a:gdLst>
              <a:gd name="T0" fmla="*/ 66 w 66"/>
              <a:gd name="T1" fmla="*/ 40 h 46"/>
              <a:gd name="T2" fmla="*/ 22 w 66"/>
              <a:gd name="T3" fmla="*/ 0 h 46"/>
              <a:gd name="T4" fmla="*/ 0 w 66"/>
              <a:gd name="T5" fmla="*/ 42 h 46"/>
              <a:gd name="T6" fmla="*/ 34 w 66"/>
              <a:gd name="T7" fmla="*/ 46 h 46"/>
              <a:gd name="T8" fmla="*/ 66 w 66"/>
              <a:gd name="T9" fmla="*/ 40 h 46"/>
              <a:gd name="T10" fmla="*/ 66 w 66"/>
              <a:gd name="T11" fmla="*/ 40 h 46"/>
              <a:gd name="T12" fmla="*/ 66 w 66"/>
              <a:gd name="T13" fmla="*/ 4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46">
                <a:moveTo>
                  <a:pt x="66" y="40"/>
                </a:moveTo>
                <a:lnTo>
                  <a:pt x="22" y="0"/>
                </a:lnTo>
                <a:lnTo>
                  <a:pt x="0" y="42"/>
                </a:lnTo>
                <a:lnTo>
                  <a:pt x="34" y="46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close/>
              </a:path>
            </a:pathLst>
          </a:custGeom>
          <a:solidFill>
            <a:srgbClr val="3C49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6" name="Freeform 194"/>
          <p:cNvSpPr>
            <a:spLocks noChangeArrowheads="1"/>
          </p:cNvSpPr>
          <p:nvPr/>
        </p:nvSpPr>
        <p:spPr bwMode="auto">
          <a:xfrm>
            <a:off x="5341874" y="314325"/>
            <a:ext cx="220663" cy="66675"/>
          </a:xfrm>
          <a:custGeom>
            <a:avLst/>
            <a:gdLst>
              <a:gd name="T0" fmla="*/ 0 w 322"/>
              <a:gd name="T1" fmla="*/ 89 h 99"/>
              <a:gd name="T2" fmla="*/ 161 w 322"/>
              <a:gd name="T3" fmla="*/ 99 h 99"/>
              <a:gd name="T4" fmla="*/ 322 w 322"/>
              <a:gd name="T5" fmla="*/ 89 h 99"/>
              <a:gd name="T6" fmla="*/ 161 w 322"/>
              <a:gd name="T7" fmla="*/ 0 h 99"/>
              <a:gd name="T8" fmla="*/ 0 w 322"/>
              <a:gd name="T9" fmla="*/ 89 h 99"/>
              <a:gd name="T10" fmla="*/ 0 w 322"/>
              <a:gd name="T11" fmla="*/ 89 h 99"/>
              <a:gd name="T12" fmla="*/ 0 w 322"/>
              <a:gd name="T13" fmla="*/ 8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99">
                <a:moveTo>
                  <a:pt x="0" y="89"/>
                </a:moveTo>
                <a:lnTo>
                  <a:pt x="161" y="99"/>
                </a:lnTo>
                <a:lnTo>
                  <a:pt x="322" y="89"/>
                </a:lnTo>
                <a:lnTo>
                  <a:pt x="161" y="0"/>
                </a:lnTo>
                <a:lnTo>
                  <a:pt x="0" y="89"/>
                </a:lnTo>
                <a:lnTo>
                  <a:pt x="0" y="89"/>
                </a:lnTo>
                <a:lnTo>
                  <a:pt x="0" y="89"/>
                </a:lnTo>
                <a:close/>
              </a:path>
            </a:pathLst>
          </a:custGeom>
          <a:solidFill>
            <a:srgbClr val="3C49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7" name="Freeform 195"/>
          <p:cNvSpPr>
            <a:spLocks noChangeArrowheads="1"/>
          </p:cNvSpPr>
          <p:nvPr/>
        </p:nvSpPr>
        <p:spPr bwMode="auto">
          <a:xfrm>
            <a:off x="5526024" y="284163"/>
            <a:ext cx="55563" cy="58737"/>
          </a:xfrm>
          <a:custGeom>
            <a:avLst/>
            <a:gdLst>
              <a:gd name="T0" fmla="*/ 0 w 82"/>
              <a:gd name="T1" fmla="*/ 78 h 85"/>
              <a:gd name="T2" fmla="*/ 39 w 82"/>
              <a:gd name="T3" fmla="*/ 85 h 85"/>
              <a:gd name="T4" fmla="*/ 82 w 82"/>
              <a:gd name="T5" fmla="*/ 80 h 85"/>
              <a:gd name="T6" fmla="*/ 43 w 82"/>
              <a:gd name="T7" fmla="*/ 0 h 85"/>
              <a:gd name="T8" fmla="*/ 0 w 82"/>
              <a:gd name="T9" fmla="*/ 78 h 85"/>
              <a:gd name="T10" fmla="*/ 0 w 82"/>
              <a:gd name="T11" fmla="*/ 78 h 85"/>
              <a:gd name="T12" fmla="*/ 0 w 82"/>
              <a:gd name="T13" fmla="*/ 78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85">
                <a:moveTo>
                  <a:pt x="0" y="78"/>
                </a:moveTo>
                <a:lnTo>
                  <a:pt x="39" y="85"/>
                </a:lnTo>
                <a:lnTo>
                  <a:pt x="82" y="80"/>
                </a:lnTo>
                <a:lnTo>
                  <a:pt x="43" y="0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close/>
              </a:path>
            </a:pathLst>
          </a:custGeom>
          <a:solidFill>
            <a:srgbClr val="3C49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8" name="Freeform 196"/>
          <p:cNvSpPr>
            <a:spLocks noChangeArrowheads="1"/>
          </p:cNvSpPr>
          <p:nvPr/>
        </p:nvSpPr>
        <p:spPr bwMode="auto">
          <a:xfrm>
            <a:off x="5414899" y="523875"/>
            <a:ext cx="123825" cy="73025"/>
          </a:xfrm>
          <a:custGeom>
            <a:avLst/>
            <a:gdLst>
              <a:gd name="T0" fmla="*/ 0 w 181"/>
              <a:gd name="T1" fmla="*/ 21 h 108"/>
              <a:gd name="T2" fmla="*/ 92 w 181"/>
              <a:gd name="T3" fmla="*/ 0 h 108"/>
              <a:gd name="T4" fmla="*/ 181 w 181"/>
              <a:gd name="T5" fmla="*/ 20 h 108"/>
              <a:gd name="T6" fmla="*/ 89 w 181"/>
              <a:gd name="T7" fmla="*/ 108 h 108"/>
              <a:gd name="T8" fmla="*/ 0 w 181"/>
              <a:gd name="T9" fmla="*/ 21 h 108"/>
              <a:gd name="T10" fmla="*/ 0 w 181"/>
              <a:gd name="T11" fmla="*/ 21 h 108"/>
              <a:gd name="T12" fmla="*/ 0 w 181"/>
              <a:gd name="T13" fmla="*/ 21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" h="108">
                <a:moveTo>
                  <a:pt x="0" y="21"/>
                </a:moveTo>
                <a:lnTo>
                  <a:pt x="92" y="0"/>
                </a:lnTo>
                <a:lnTo>
                  <a:pt x="181" y="20"/>
                </a:lnTo>
                <a:lnTo>
                  <a:pt x="89" y="108"/>
                </a:lnTo>
                <a:lnTo>
                  <a:pt x="0" y="21"/>
                </a:lnTo>
                <a:lnTo>
                  <a:pt x="0" y="21"/>
                </a:lnTo>
                <a:lnTo>
                  <a:pt x="0" y="21"/>
                </a:lnTo>
                <a:close/>
              </a:path>
            </a:pathLst>
          </a:custGeom>
          <a:solidFill>
            <a:srgbClr val="B7CA9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99" name="Freeform 197"/>
          <p:cNvSpPr>
            <a:spLocks noChangeArrowheads="1"/>
          </p:cNvSpPr>
          <p:nvPr/>
        </p:nvSpPr>
        <p:spPr bwMode="auto">
          <a:xfrm>
            <a:off x="5356162" y="217488"/>
            <a:ext cx="66675" cy="115887"/>
          </a:xfrm>
          <a:custGeom>
            <a:avLst/>
            <a:gdLst>
              <a:gd name="T0" fmla="*/ 97 w 97"/>
              <a:gd name="T1" fmla="*/ 169 h 169"/>
              <a:gd name="T2" fmla="*/ 49 w 97"/>
              <a:gd name="T3" fmla="*/ 161 h 169"/>
              <a:gd name="T4" fmla="*/ 0 w 97"/>
              <a:gd name="T5" fmla="*/ 99 h 169"/>
              <a:gd name="T6" fmla="*/ 49 w 97"/>
              <a:gd name="T7" fmla="*/ 0 h 169"/>
              <a:gd name="T8" fmla="*/ 97 w 97"/>
              <a:gd name="T9" fmla="*/ 14 h 169"/>
              <a:gd name="T10" fmla="*/ 97 w 97"/>
              <a:gd name="T11" fmla="*/ 169 h 169"/>
              <a:gd name="T12" fmla="*/ 97 w 97"/>
              <a:gd name="T13" fmla="*/ 169 h 169"/>
              <a:gd name="T14" fmla="*/ 97 w 97"/>
              <a:gd name="T15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" h="169">
                <a:moveTo>
                  <a:pt x="97" y="169"/>
                </a:moveTo>
                <a:lnTo>
                  <a:pt x="49" y="161"/>
                </a:lnTo>
                <a:lnTo>
                  <a:pt x="0" y="99"/>
                </a:lnTo>
                <a:lnTo>
                  <a:pt x="49" y="0"/>
                </a:lnTo>
                <a:lnTo>
                  <a:pt x="97" y="14"/>
                </a:lnTo>
                <a:lnTo>
                  <a:pt x="97" y="169"/>
                </a:lnTo>
                <a:lnTo>
                  <a:pt x="97" y="169"/>
                </a:lnTo>
                <a:lnTo>
                  <a:pt x="97" y="169"/>
                </a:lnTo>
                <a:close/>
              </a:path>
            </a:pathLst>
          </a:custGeom>
          <a:solidFill>
            <a:srgbClr val="759C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0" name="Freeform 198"/>
          <p:cNvSpPr>
            <a:spLocks noChangeArrowheads="1"/>
          </p:cNvSpPr>
          <p:nvPr/>
        </p:nvSpPr>
        <p:spPr bwMode="auto">
          <a:xfrm>
            <a:off x="5321237" y="163513"/>
            <a:ext cx="163512" cy="500062"/>
          </a:xfrm>
          <a:custGeom>
            <a:avLst/>
            <a:gdLst>
              <a:gd name="T0" fmla="*/ 29 w 239"/>
              <a:gd name="T1" fmla="*/ 137 h 732"/>
              <a:gd name="T2" fmla="*/ 29 w 239"/>
              <a:gd name="T3" fmla="*/ 80 h 732"/>
              <a:gd name="T4" fmla="*/ 191 w 239"/>
              <a:gd name="T5" fmla="*/ 0 h 732"/>
              <a:gd name="T6" fmla="*/ 234 w 239"/>
              <a:gd name="T7" fmla="*/ 90 h 732"/>
              <a:gd name="T8" fmla="*/ 148 w 239"/>
              <a:gd name="T9" fmla="*/ 124 h 732"/>
              <a:gd name="T10" fmla="*/ 100 w 239"/>
              <a:gd name="T11" fmla="*/ 109 h 732"/>
              <a:gd name="T12" fmla="*/ 100 w 239"/>
              <a:gd name="T13" fmla="*/ 237 h 732"/>
              <a:gd name="T14" fmla="*/ 191 w 239"/>
              <a:gd name="T15" fmla="*/ 219 h 732"/>
              <a:gd name="T16" fmla="*/ 239 w 239"/>
              <a:gd name="T17" fmla="*/ 432 h 732"/>
              <a:gd name="T18" fmla="*/ 191 w 239"/>
              <a:gd name="T19" fmla="*/ 732 h 732"/>
              <a:gd name="T20" fmla="*/ 142 w 239"/>
              <a:gd name="T21" fmla="*/ 708 h 732"/>
              <a:gd name="T22" fmla="*/ 142 w 239"/>
              <a:gd name="T23" fmla="*/ 639 h 732"/>
              <a:gd name="T24" fmla="*/ 100 w 239"/>
              <a:gd name="T25" fmla="*/ 622 h 732"/>
              <a:gd name="T26" fmla="*/ 100 w 239"/>
              <a:gd name="T27" fmla="*/ 301 h 732"/>
              <a:gd name="T28" fmla="*/ 29 w 239"/>
              <a:gd name="T29" fmla="*/ 309 h 732"/>
              <a:gd name="T30" fmla="*/ 29 w 239"/>
              <a:gd name="T31" fmla="*/ 252 h 732"/>
              <a:gd name="T32" fmla="*/ 0 w 239"/>
              <a:gd name="T33" fmla="*/ 257 h 732"/>
              <a:gd name="T34" fmla="*/ 0 w 239"/>
              <a:gd name="T35" fmla="*/ 149 h 732"/>
              <a:gd name="T36" fmla="*/ 29 w 239"/>
              <a:gd name="T37" fmla="*/ 137 h 732"/>
              <a:gd name="T38" fmla="*/ 29 w 239"/>
              <a:gd name="T39" fmla="*/ 137 h 732"/>
              <a:gd name="T40" fmla="*/ 29 w 239"/>
              <a:gd name="T41" fmla="*/ 137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9" h="732">
                <a:moveTo>
                  <a:pt x="29" y="137"/>
                </a:moveTo>
                <a:lnTo>
                  <a:pt x="29" y="80"/>
                </a:lnTo>
                <a:lnTo>
                  <a:pt x="191" y="0"/>
                </a:lnTo>
                <a:lnTo>
                  <a:pt x="234" y="90"/>
                </a:lnTo>
                <a:lnTo>
                  <a:pt x="148" y="124"/>
                </a:lnTo>
                <a:lnTo>
                  <a:pt x="100" y="109"/>
                </a:lnTo>
                <a:lnTo>
                  <a:pt x="100" y="237"/>
                </a:lnTo>
                <a:lnTo>
                  <a:pt x="191" y="219"/>
                </a:lnTo>
                <a:lnTo>
                  <a:pt x="239" y="432"/>
                </a:lnTo>
                <a:lnTo>
                  <a:pt x="191" y="732"/>
                </a:lnTo>
                <a:lnTo>
                  <a:pt x="142" y="708"/>
                </a:lnTo>
                <a:lnTo>
                  <a:pt x="142" y="639"/>
                </a:lnTo>
                <a:lnTo>
                  <a:pt x="100" y="622"/>
                </a:lnTo>
                <a:lnTo>
                  <a:pt x="100" y="301"/>
                </a:lnTo>
                <a:lnTo>
                  <a:pt x="29" y="309"/>
                </a:lnTo>
                <a:lnTo>
                  <a:pt x="29" y="252"/>
                </a:lnTo>
                <a:lnTo>
                  <a:pt x="0" y="257"/>
                </a:lnTo>
                <a:lnTo>
                  <a:pt x="0" y="149"/>
                </a:lnTo>
                <a:lnTo>
                  <a:pt x="29" y="137"/>
                </a:lnTo>
                <a:lnTo>
                  <a:pt x="29" y="137"/>
                </a:lnTo>
                <a:lnTo>
                  <a:pt x="29" y="137"/>
                </a:lnTo>
                <a:close/>
              </a:path>
            </a:pathLst>
          </a:custGeom>
          <a:solidFill>
            <a:srgbClr val="4B612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1" name="Freeform 199"/>
          <p:cNvSpPr>
            <a:spLocks noChangeArrowheads="1"/>
          </p:cNvSpPr>
          <p:nvPr/>
        </p:nvSpPr>
        <p:spPr bwMode="auto">
          <a:xfrm>
            <a:off x="5451412" y="163513"/>
            <a:ext cx="130175" cy="500062"/>
          </a:xfrm>
          <a:custGeom>
            <a:avLst/>
            <a:gdLst>
              <a:gd name="T0" fmla="*/ 83 w 191"/>
              <a:gd name="T1" fmla="*/ 41 h 732"/>
              <a:gd name="T2" fmla="*/ 117 w 191"/>
              <a:gd name="T3" fmla="*/ 58 h 732"/>
              <a:gd name="T4" fmla="*/ 161 w 191"/>
              <a:gd name="T5" fmla="*/ 80 h 732"/>
              <a:gd name="T6" fmla="*/ 161 w 191"/>
              <a:gd name="T7" fmla="*/ 137 h 732"/>
              <a:gd name="T8" fmla="*/ 191 w 191"/>
              <a:gd name="T9" fmla="*/ 149 h 732"/>
              <a:gd name="T10" fmla="*/ 191 w 191"/>
              <a:gd name="T11" fmla="*/ 257 h 732"/>
              <a:gd name="T12" fmla="*/ 161 w 191"/>
              <a:gd name="T13" fmla="*/ 252 h 732"/>
              <a:gd name="T14" fmla="*/ 161 w 191"/>
              <a:gd name="T15" fmla="*/ 309 h 732"/>
              <a:gd name="T16" fmla="*/ 123 w 191"/>
              <a:gd name="T17" fmla="*/ 305 h 732"/>
              <a:gd name="T18" fmla="*/ 90 w 191"/>
              <a:gd name="T19" fmla="*/ 301 h 732"/>
              <a:gd name="T20" fmla="*/ 90 w 191"/>
              <a:gd name="T21" fmla="*/ 365 h 732"/>
              <a:gd name="T22" fmla="*/ 90 w 191"/>
              <a:gd name="T23" fmla="*/ 365 h 732"/>
              <a:gd name="T24" fmla="*/ 90 w 191"/>
              <a:gd name="T25" fmla="*/ 366 h 732"/>
              <a:gd name="T26" fmla="*/ 161 w 191"/>
              <a:gd name="T27" fmla="*/ 366 h 732"/>
              <a:gd name="T28" fmla="*/ 161 w 191"/>
              <a:gd name="T29" fmla="*/ 424 h 732"/>
              <a:gd name="T30" fmla="*/ 128 w 191"/>
              <a:gd name="T31" fmla="*/ 427 h 732"/>
              <a:gd name="T32" fmla="*/ 128 w 191"/>
              <a:gd name="T33" fmla="*/ 487 h 732"/>
              <a:gd name="T34" fmla="*/ 48 w 191"/>
              <a:gd name="T35" fmla="*/ 503 h 732"/>
              <a:gd name="T36" fmla="*/ 48 w 191"/>
              <a:gd name="T37" fmla="*/ 571 h 732"/>
              <a:gd name="T38" fmla="*/ 128 w 191"/>
              <a:gd name="T39" fmla="*/ 547 h 732"/>
              <a:gd name="T40" fmla="*/ 128 w 191"/>
              <a:gd name="T41" fmla="*/ 607 h 732"/>
              <a:gd name="T42" fmla="*/ 48 w 191"/>
              <a:gd name="T43" fmla="*/ 639 h 732"/>
              <a:gd name="T44" fmla="*/ 48 w 191"/>
              <a:gd name="T45" fmla="*/ 708 h 732"/>
              <a:gd name="T46" fmla="*/ 0 w 191"/>
              <a:gd name="T47" fmla="*/ 732 h 732"/>
              <a:gd name="T48" fmla="*/ 0 w 191"/>
              <a:gd name="T49" fmla="*/ 512 h 732"/>
              <a:gd name="T50" fmla="*/ 0 w 191"/>
              <a:gd name="T51" fmla="*/ 439 h 732"/>
              <a:gd name="T52" fmla="*/ 0 w 191"/>
              <a:gd name="T53" fmla="*/ 365 h 732"/>
              <a:gd name="T54" fmla="*/ 0 w 191"/>
              <a:gd name="T55" fmla="*/ 365 h 732"/>
              <a:gd name="T56" fmla="*/ 0 w 191"/>
              <a:gd name="T57" fmla="*/ 292 h 732"/>
              <a:gd name="T58" fmla="*/ 0 w 191"/>
              <a:gd name="T59" fmla="*/ 219 h 732"/>
              <a:gd name="T60" fmla="*/ 42 w 191"/>
              <a:gd name="T61" fmla="*/ 228 h 732"/>
              <a:gd name="T62" fmla="*/ 42 w 191"/>
              <a:gd name="T63" fmla="*/ 124 h 732"/>
              <a:gd name="T64" fmla="*/ 0 w 191"/>
              <a:gd name="T65" fmla="*/ 109 h 732"/>
              <a:gd name="T66" fmla="*/ 0 w 191"/>
              <a:gd name="T67" fmla="*/ 73 h 732"/>
              <a:gd name="T68" fmla="*/ 0 w 191"/>
              <a:gd name="T69" fmla="*/ 0 h 732"/>
              <a:gd name="T70" fmla="*/ 83 w 191"/>
              <a:gd name="T71" fmla="*/ 41 h 732"/>
              <a:gd name="T72" fmla="*/ 83 w 191"/>
              <a:gd name="T73" fmla="*/ 41 h 732"/>
              <a:gd name="T74" fmla="*/ 83 w 191"/>
              <a:gd name="T75" fmla="*/ 41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1" h="732">
                <a:moveTo>
                  <a:pt x="83" y="41"/>
                </a:moveTo>
                <a:lnTo>
                  <a:pt x="117" y="58"/>
                </a:lnTo>
                <a:lnTo>
                  <a:pt x="161" y="80"/>
                </a:lnTo>
                <a:lnTo>
                  <a:pt x="161" y="137"/>
                </a:lnTo>
                <a:lnTo>
                  <a:pt x="191" y="149"/>
                </a:lnTo>
                <a:lnTo>
                  <a:pt x="191" y="257"/>
                </a:lnTo>
                <a:lnTo>
                  <a:pt x="161" y="252"/>
                </a:lnTo>
                <a:lnTo>
                  <a:pt x="161" y="309"/>
                </a:lnTo>
                <a:lnTo>
                  <a:pt x="123" y="305"/>
                </a:lnTo>
                <a:lnTo>
                  <a:pt x="90" y="301"/>
                </a:lnTo>
                <a:lnTo>
                  <a:pt x="90" y="365"/>
                </a:lnTo>
                <a:lnTo>
                  <a:pt x="90" y="365"/>
                </a:lnTo>
                <a:lnTo>
                  <a:pt x="90" y="366"/>
                </a:lnTo>
                <a:lnTo>
                  <a:pt x="161" y="366"/>
                </a:lnTo>
                <a:lnTo>
                  <a:pt x="161" y="424"/>
                </a:lnTo>
                <a:lnTo>
                  <a:pt x="128" y="427"/>
                </a:lnTo>
                <a:lnTo>
                  <a:pt x="128" y="487"/>
                </a:lnTo>
                <a:lnTo>
                  <a:pt x="48" y="503"/>
                </a:lnTo>
                <a:lnTo>
                  <a:pt x="48" y="571"/>
                </a:lnTo>
                <a:lnTo>
                  <a:pt x="128" y="547"/>
                </a:lnTo>
                <a:lnTo>
                  <a:pt x="128" y="607"/>
                </a:lnTo>
                <a:lnTo>
                  <a:pt x="48" y="639"/>
                </a:lnTo>
                <a:lnTo>
                  <a:pt x="48" y="708"/>
                </a:lnTo>
                <a:lnTo>
                  <a:pt x="0" y="732"/>
                </a:lnTo>
                <a:lnTo>
                  <a:pt x="0" y="512"/>
                </a:lnTo>
                <a:lnTo>
                  <a:pt x="0" y="439"/>
                </a:lnTo>
                <a:lnTo>
                  <a:pt x="0" y="365"/>
                </a:lnTo>
                <a:lnTo>
                  <a:pt x="0" y="365"/>
                </a:lnTo>
                <a:lnTo>
                  <a:pt x="0" y="292"/>
                </a:lnTo>
                <a:lnTo>
                  <a:pt x="0" y="219"/>
                </a:lnTo>
                <a:lnTo>
                  <a:pt x="42" y="228"/>
                </a:lnTo>
                <a:lnTo>
                  <a:pt x="42" y="124"/>
                </a:lnTo>
                <a:lnTo>
                  <a:pt x="0" y="109"/>
                </a:lnTo>
                <a:lnTo>
                  <a:pt x="0" y="73"/>
                </a:lnTo>
                <a:lnTo>
                  <a:pt x="0" y="0"/>
                </a:lnTo>
                <a:lnTo>
                  <a:pt x="83" y="41"/>
                </a:lnTo>
                <a:lnTo>
                  <a:pt x="83" y="41"/>
                </a:lnTo>
                <a:lnTo>
                  <a:pt x="83" y="41"/>
                </a:lnTo>
                <a:close/>
              </a:path>
            </a:pathLst>
          </a:custGeom>
          <a:solidFill>
            <a:srgbClr val="759C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2" name="Freeform 200"/>
          <p:cNvSpPr>
            <a:spLocks noChangeArrowheads="1"/>
          </p:cNvSpPr>
          <p:nvPr/>
        </p:nvSpPr>
        <p:spPr bwMode="auto">
          <a:xfrm>
            <a:off x="5389499" y="214313"/>
            <a:ext cx="95250" cy="34925"/>
          </a:xfrm>
          <a:custGeom>
            <a:avLst/>
            <a:gdLst>
              <a:gd name="T0" fmla="*/ 139 w 139"/>
              <a:gd name="T1" fmla="*/ 19 h 51"/>
              <a:gd name="T2" fmla="*/ 90 w 139"/>
              <a:gd name="T3" fmla="*/ 0 h 51"/>
              <a:gd name="T4" fmla="*/ 0 w 139"/>
              <a:gd name="T5" fmla="*/ 36 h 51"/>
              <a:gd name="T6" fmla="*/ 48 w 139"/>
              <a:gd name="T7" fmla="*/ 51 h 51"/>
              <a:gd name="T8" fmla="*/ 139 w 139"/>
              <a:gd name="T9" fmla="*/ 19 h 51"/>
              <a:gd name="T10" fmla="*/ 139 w 139"/>
              <a:gd name="T11" fmla="*/ 19 h 51"/>
              <a:gd name="T12" fmla="*/ 139 w 139"/>
              <a:gd name="T13" fmla="*/ 19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" h="51">
                <a:moveTo>
                  <a:pt x="139" y="19"/>
                </a:moveTo>
                <a:lnTo>
                  <a:pt x="90" y="0"/>
                </a:lnTo>
                <a:lnTo>
                  <a:pt x="0" y="36"/>
                </a:lnTo>
                <a:lnTo>
                  <a:pt x="48" y="51"/>
                </a:lnTo>
                <a:lnTo>
                  <a:pt x="139" y="19"/>
                </a:lnTo>
                <a:lnTo>
                  <a:pt x="139" y="19"/>
                </a:lnTo>
                <a:lnTo>
                  <a:pt x="139" y="19"/>
                </a:lnTo>
                <a:close/>
              </a:path>
            </a:pathLst>
          </a:custGeom>
          <a:solidFill>
            <a:srgbClr val="3C49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3" name="Freeform 201"/>
          <p:cNvSpPr>
            <a:spLocks noChangeArrowheads="1"/>
          </p:cNvSpPr>
          <p:nvPr/>
        </p:nvSpPr>
        <p:spPr bwMode="auto">
          <a:xfrm>
            <a:off x="5481574" y="238125"/>
            <a:ext cx="31750" cy="87313"/>
          </a:xfrm>
          <a:custGeom>
            <a:avLst/>
            <a:gdLst>
              <a:gd name="T0" fmla="*/ 0 w 48"/>
              <a:gd name="T1" fmla="*/ 0 h 128"/>
              <a:gd name="T2" fmla="*/ 48 w 48"/>
              <a:gd name="T3" fmla="*/ 0 h 128"/>
              <a:gd name="T4" fmla="*/ 48 w 48"/>
              <a:gd name="T5" fmla="*/ 128 h 128"/>
              <a:gd name="T6" fmla="*/ 0 w 48"/>
              <a:gd name="T7" fmla="*/ 118 h 128"/>
              <a:gd name="T8" fmla="*/ 0 w 48"/>
              <a:gd name="T9" fmla="*/ 0 h 128"/>
              <a:gd name="T10" fmla="*/ 0 w 48"/>
              <a:gd name="T11" fmla="*/ 0 h 128"/>
              <a:gd name="T12" fmla="*/ 0 w 48"/>
              <a:gd name="T1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128">
                <a:moveTo>
                  <a:pt x="0" y="0"/>
                </a:moveTo>
                <a:lnTo>
                  <a:pt x="48" y="0"/>
                </a:lnTo>
                <a:lnTo>
                  <a:pt x="48" y="128"/>
                </a:lnTo>
                <a:lnTo>
                  <a:pt x="0" y="11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B612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4" name="Freeform 202"/>
          <p:cNvSpPr>
            <a:spLocks noChangeArrowheads="1"/>
          </p:cNvSpPr>
          <p:nvPr/>
        </p:nvSpPr>
        <p:spPr bwMode="auto">
          <a:xfrm>
            <a:off x="5389499" y="214313"/>
            <a:ext cx="123825" cy="34925"/>
          </a:xfrm>
          <a:custGeom>
            <a:avLst/>
            <a:gdLst>
              <a:gd name="T0" fmla="*/ 0 w 181"/>
              <a:gd name="T1" fmla="*/ 36 h 51"/>
              <a:gd name="T2" fmla="*/ 90 w 181"/>
              <a:gd name="T3" fmla="*/ 0 h 51"/>
              <a:gd name="T4" fmla="*/ 109 w 181"/>
              <a:gd name="T5" fmla="*/ 7 h 51"/>
              <a:gd name="T6" fmla="*/ 139 w 181"/>
              <a:gd name="T7" fmla="*/ 19 h 51"/>
              <a:gd name="T8" fmla="*/ 181 w 181"/>
              <a:gd name="T9" fmla="*/ 36 h 51"/>
              <a:gd name="T10" fmla="*/ 133 w 181"/>
              <a:gd name="T11" fmla="*/ 51 h 51"/>
              <a:gd name="T12" fmla="*/ 90 w 181"/>
              <a:gd name="T13" fmla="*/ 36 h 51"/>
              <a:gd name="T14" fmla="*/ 48 w 181"/>
              <a:gd name="T15" fmla="*/ 51 h 51"/>
              <a:gd name="T16" fmla="*/ 0 w 181"/>
              <a:gd name="T17" fmla="*/ 36 h 51"/>
              <a:gd name="T18" fmla="*/ 0 w 181"/>
              <a:gd name="T19" fmla="*/ 36 h 51"/>
              <a:gd name="T20" fmla="*/ 0 w 181"/>
              <a:gd name="T21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1" h="51">
                <a:moveTo>
                  <a:pt x="0" y="36"/>
                </a:moveTo>
                <a:lnTo>
                  <a:pt x="90" y="0"/>
                </a:lnTo>
                <a:lnTo>
                  <a:pt x="109" y="7"/>
                </a:lnTo>
                <a:lnTo>
                  <a:pt x="139" y="19"/>
                </a:lnTo>
                <a:lnTo>
                  <a:pt x="181" y="36"/>
                </a:lnTo>
                <a:lnTo>
                  <a:pt x="133" y="51"/>
                </a:lnTo>
                <a:lnTo>
                  <a:pt x="90" y="36"/>
                </a:lnTo>
                <a:lnTo>
                  <a:pt x="48" y="51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close/>
              </a:path>
            </a:pathLst>
          </a:custGeom>
          <a:solidFill>
            <a:srgbClr val="3C49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5" name="Freeform 203"/>
          <p:cNvSpPr>
            <a:spLocks/>
          </p:cNvSpPr>
          <p:nvPr/>
        </p:nvSpPr>
        <p:spPr bwMode="auto">
          <a:xfrm>
            <a:off x="9472549" y="6375400"/>
            <a:ext cx="177800" cy="239713"/>
          </a:xfrm>
          <a:custGeom>
            <a:avLst/>
            <a:gdLst>
              <a:gd name="T0" fmla="*/ 154 w 262"/>
              <a:gd name="T1" fmla="*/ 0 h 351"/>
              <a:gd name="T2" fmla="*/ 12 w 262"/>
              <a:gd name="T3" fmla="*/ 0 h 351"/>
              <a:gd name="T4" fmla="*/ 0 w 262"/>
              <a:gd name="T5" fmla="*/ 12 h 351"/>
              <a:gd name="T6" fmla="*/ 0 w 262"/>
              <a:gd name="T7" fmla="*/ 338 h 351"/>
              <a:gd name="T8" fmla="*/ 12 w 262"/>
              <a:gd name="T9" fmla="*/ 351 h 351"/>
              <a:gd name="T10" fmla="*/ 249 w 262"/>
              <a:gd name="T11" fmla="*/ 351 h 351"/>
              <a:gd name="T12" fmla="*/ 262 w 262"/>
              <a:gd name="T13" fmla="*/ 338 h 351"/>
              <a:gd name="T14" fmla="*/ 262 w 262"/>
              <a:gd name="T15" fmla="*/ 107 h 351"/>
              <a:gd name="T16" fmla="*/ 154 w 262"/>
              <a:gd name="T17" fmla="*/ 0 h 351"/>
              <a:gd name="T18" fmla="*/ 154 w 262"/>
              <a:gd name="T19" fmla="*/ 0 h 351"/>
              <a:gd name="T20" fmla="*/ 154 w 262"/>
              <a:gd name="T21" fmla="*/ 0 h 351"/>
              <a:gd name="T22" fmla="*/ 154 w 262"/>
              <a:gd name="T23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2" h="351">
                <a:moveTo>
                  <a:pt x="154" y="0"/>
                </a:moveTo>
                <a:lnTo>
                  <a:pt x="12" y="0"/>
                </a:lnTo>
                <a:cubicBezTo>
                  <a:pt x="4" y="0"/>
                  <a:pt x="0" y="4"/>
                  <a:pt x="0" y="12"/>
                </a:cubicBezTo>
                <a:lnTo>
                  <a:pt x="0" y="338"/>
                </a:lnTo>
                <a:cubicBezTo>
                  <a:pt x="0" y="347"/>
                  <a:pt x="4" y="351"/>
                  <a:pt x="12" y="351"/>
                </a:cubicBezTo>
                <a:lnTo>
                  <a:pt x="249" y="351"/>
                </a:lnTo>
                <a:cubicBezTo>
                  <a:pt x="257" y="351"/>
                  <a:pt x="262" y="347"/>
                  <a:pt x="262" y="338"/>
                </a:cubicBezTo>
                <a:lnTo>
                  <a:pt x="262" y="107"/>
                </a:lnTo>
                <a:lnTo>
                  <a:pt x="154" y="0"/>
                </a:lnTo>
                <a:lnTo>
                  <a:pt x="154" y="0"/>
                </a:lnTo>
                <a:lnTo>
                  <a:pt x="154" y="0"/>
                </a:lnTo>
                <a:lnTo>
                  <a:pt x="154" y="0"/>
                </a:lnTo>
                <a:close/>
              </a:path>
            </a:pathLst>
          </a:custGeom>
          <a:solidFill>
            <a:srgbClr val="FFFFFF"/>
          </a:solidFill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6" name="Freeform 204"/>
          <p:cNvSpPr>
            <a:spLocks/>
          </p:cNvSpPr>
          <p:nvPr/>
        </p:nvSpPr>
        <p:spPr bwMode="auto">
          <a:xfrm>
            <a:off x="9510649" y="6494463"/>
            <a:ext cx="101600" cy="0"/>
          </a:xfrm>
          <a:custGeom>
            <a:avLst/>
            <a:gdLst>
              <a:gd name="T0" fmla="*/ 0 w 149"/>
              <a:gd name="T1" fmla="*/ 149 w 14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49">
                <a:moveTo>
                  <a:pt x="0" y="0"/>
                </a:moveTo>
                <a:lnTo>
                  <a:pt x="149" y="0"/>
                </a:lnTo>
              </a:path>
            </a:pathLst>
          </a:custGeom>
          <a:noFill/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7" name="Freeform 205"/>
          <p:cNvSpPr>
            <a:spLocks/>
          </p:cNvSpPr>
          <p:nvPr/>
        </p:nvSpPr>
        <p:spPr bwMode="auto">
          <a:xfrm>
            <a:off x="9510649" y="6470650"/>
            <a:ext cx="101600" cy="0"/>
          </a:xfrm>
          <a:custGeom>
            <a:avLst/>
            <a:gdLst>
              <a:gd name="T0" fmla="*/ 0 w 149"/>
              <a:gd name="T1" fmla="*/ 149 w 14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49">
                <a:moveTo>
                  <a:pt x="0" y="0"/>
                </a:moveTo>
                <a:lnTo>
                  <a:pt x="149" y="0"/>
                </a:lnTo>
              </a:path>
            </a:pathLst>
          </a:custGeom>
          <a:noFill/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8" name="Freeform 206"/>
          <p:cNvSpPr>
            <a:spLocks/>
          </p:cNvSpPr>
          <p:nvPr/>
        </p:nvSpPr>
        <p:spPr bwMode="auto">
          <a:xfrm>
            <a:off x="9510649" y="6518275"/>
            <a:ext cx="101600" cy="0"/>
          </a:xfrm>
          <a:custGeom>
            <a:avLst/>
            <a:gdLst>
              <a:gd name="T0" fmla="*/ 0 w 149"/>
              <a:gd name="T1" fmla="*/ 149 w 14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49">
                <a:moveTo>
                  <a:pt x="0" y="0"/>
                </a:moveTo>
                <a:lnTo>
                  <a:pt x="149" y="0"/>
                </a:lnTo>
              </a:path>
            </a:pathLst>
          </a:custGeom>
          <a:noFill/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09" name="Freeform 207"/>
          <p:cNvSpPr>
            <a:spLocks/>
          </p:cNvSpPr>
          <p:nvPr/>
        </p:nvSpPr>
        <p:spPr bwMode="auto">
          <a:xfrm>
            <a:off x="9510649" y="6542088"/>
            <a:ext cx="101600" cy="0"/>
          </a:xfrm>
          <a:custGeom>
            <a:avLst/>
            <a:gdLst>
              <a:gd name="T0" fmla="*/ 0 w 149"/>
              <a:gd name="T1" fmla="*/ 149 w 14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49">
                <a:moveTo>
                  <a:pt x="0" y="0"/>
                </a:moveTo>
                <a:lnTo>
                  <a:pt x="149" y="0"/>
                </a:lnTo>
              </a:path>
            </a:pathLst>
          </a:custGeom>
          <a:noFill/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0" name="Freeform 208"/>
          <p:cNvSpPr>
            <a:spLocks/>
          </p:cNvSpPr>
          <p:nvPr/>
        </p:nvSpPr>
        <p:spPr bwMode="auto">
          <a:xfrm>
            <a:off x="9510649" y="6565900"/>
            <a:ext cx="101600" cy="0"/>
          </a:xfrm>
          <a:custGeom>
            <a:avLst/>
            <a:gdLst>
              <a:gd name="T0" fmla="*/ 0 w 149"/>
              <a:gd name="T1" fmla="*/ 149 w 14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49">
                <a:moveTo>
                  <a:pt x="0" y="0"/>
                </a:moveTo>
                <a:lnTo>
                  <a:pt x="149" y="0"/>
                </a:lnTo>
              </a:path>
            </a:pathLst>
          </a:custGeom>
          <a:noFill/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1" name="Freeform 209"/>
          <p:cNvSpPr>
            <a:spLocks/>
          </p:cNvSpPr>
          <p:nvPr/>
        </p:nvSpPr>
        <p:spPr bwMode="auto">
          <a:xfrm>
            <a:off x="9578912" y="6375400"/>
            <a:ext cx="71437" cy="71438"/>
          </a:xfrm>
          <a:custGeom>
            <a:avLst/>
            <a:gdLst>
              <a:gd name="T0" fmla="*/ 12 w 106"/>
              <a:gd name="T1" fmla="*/ 106 h 106"/>
              <a:gd name="T2" fmla="*/ 106 w 106"/>
              <a:gd name="T3" fmla="*/ 106 h 106"/>
              <a:gd name="T4" fmla="*/ 0 w 106"/>
              <a:gd name="T5" fmla="*/ 0 h 106"/>
              <a:gd name="T6" fmla="*/ 0 w 106"/>
              <a:gd name="T7" fmla="*/ 93 h 106"/>
              <a:gd name="T8" fmla="*/ 12 w 106"/>
              <a:gd name="T9" fmla="*/ 106 h 106"/>
              <a:gd name="T10" fmla="*/ 12 w 106"/>
              <a:gd name="T11" fmla="*/ 106 h 106"/>
              <a:gd name="T12" fmla="*/ 12 w 106"/>
              <a:gd name="T13" fmla="*/ 106 h 106"/>
              <a:gd name="T14" fmla="*/ 12 w 106"/>
              <a:gd name="T15" fmla="*/ 10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" h="106">
                <a:moveTo>
                  <a:pt x="12" y="106"/>
                </a:moveTo>
                <a:lnTo>
                  <a:pt x="106" y="106"/>
                </a:lnTo>
                <a:lnTo>
                  <a:pt x="0" y="0"/>
                </a:lnTo>
                <a:lnTo>
                  <a:pt x="0" y="93"/>
                </a:lnTo>
                <a:cubicBezTo>
                  <a:pt x="0" y="101"/>
                  <a:pt x="4" y="106"/>
                  <a:pt x="12" y="106"/>
                </a:cubicBezTo>
                <a:lnTo>
                  <a:pt x="12" y="106"/>
                </a:lnTo>
                <a:lnTo>
                  <a:pt x="12" y="106"/>
                </a:lnTo>
                <a:lnTo>
                  <a:pt x="12" y="106"/>
                </a:lnTo>
                <a:close/>
              </a:path>
            </a:pathLst>
          </a:custGeom>
          <a:solidFill>
            <a:srgbClr val="FFFFFF"/>
          </a:solidFill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2" name="Freeform 210"/>
          <p:cNvSpPr>
            <a:spLocks/>
          </p:cNvSpPr>
          <p:nvPr/>
        </p:nvSpPr>
        <p:spPr bwMode="auto">
          <a:xfrm>
            <a:off x="9704324" y="4271963"/>
            <a:ext cx="150813" cy="163512"/>
          </a:xfrm>
          <a:custGeom>
            <a:avLst/>
            <a:gdLst>
              <a:gd name="T0" fmla="*/ 222 w 222"/>
              <a:gd name="T1" fmla="*/ 199 h 239"/>
              <a:gd name="T2" fmla="*/ 182 w 222"/>
              <a:gd name="T3" fmla="*/ 239 h 239"/>
              <a:gd name="T4" fmla="*/ 40 w 222"/>
              <a:gd name="T5" fmla="*/ 239 h 239"/>
              <a:gd name="T6" fmla="*/ 0 w 222"/>
              <a:gd name="T7" fmla="*/ 199 h 239"/>
              <a:gd name="T8" fmla="*/ 0 w 222"/>
              <a:gd name="T9" fmla="*/ 40 h 239"/>
              <a:gd name="T10" fmla="*/ 40 w 222"/>
              <a:gd name="T11" fmla="*/ 0 h 239"/>
              <a:gd name="T12" fmla="*/ 182 w 222"/>
              <a:gd name="T13" fmla="*/ 0 h 239"/>
              <a:gd name="T14" fmla="*/ 222 w 222"/>
              <a:gd name="T15" fmla="*/ 40 h 239"/>
              <a:gd name="T16" fmla="*/ 222 w 222"/>
              <a:gd name="T17" fmla="*/ 199 h 239"/>
              <a:gd name="T18" fmla="*/ 222 w 222"/>
              <a:gd name="T19" fmla="*/ 199 h 239"/>
              <a:gd name="T20" fmla="*/ 222 w 222"/>
              <a:gd name="T21" fmla="*/ 19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2" h="239">
                <a:moveTo>
                  <a:pt x="222" y="199"/>
                </a:moveTo>
                <a:cubicBezTo>
                  <a:pt x="222" y="226"/>
                  <a:pt x="208" y="239"/>
                  <a:pt x="182" y="239"/>
                </a:cubicBezTo>
                <a:lnTo>
                  <a:pt x="40" y="239"/>
                </a:lnTo>
                <a:cubicBezTo>
                  <a:pt x="13" y="239"/>
                  <a:pt x="0" y="226"/>
                  <a:pt x="0" y="199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182" y="0"/>
                </a:lnTo>
                <a:cubicBezTo>
                  <a:pt x="208" y="0"/>
                  <a:pt x="222" y="13"/>
                  <a:pt x="222" y="40"/>
                </a:cubicBezTo>
                <a:lnTo>
                  <a:pt x="222" y="199"/>
                </a:lnTo>
                <a:lnTo>
                  <a:pt x="222" y="199"/>
                </a:lnTo>
                <a:lnTo>
                  <a:pt x="222" y="19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545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3" name="Text Box 211"/>
          <p:cNvSpPr txBox="1">
            <a:spLocks noChangeArrowheads="1"/>
          </p:cNvSpPr>
          <p:nvPr/>
        </p:nvSpPr>
        <p:spPr bwMode="auto">
          <a:xfrm>
            <a:off x="9709087" y="4278313"/>
            <a:ext cx="141287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14" name="Freeform 212"/>
          <p:cNvSpPr>
            <a:spLocks/>
          </p:cNvSpPr>
          <p:nvPr/>
        </p:nvSpPr>
        <p:spPr bwMode="auto">
          <a:xfrm>
            <a:off x="9216962" y="5954713"/>
            <a:ext cx="187325" cy="163512"/>
          </a:xfrm>
          <a:custGeom>
            <a:avLst/>
            <a:gdLst>
              <a:gd name="T0" fmla="*/ 275 w 275"/>
              <a:gd name="T1" fmla="*/ 199 h 239"/>
              <a:gd name="T2" fmla="*/ 235 w 275"/>
              <a:gd name="T3" fmla="*/ 239 h 239"/>
              <a:gd name="T4" fmla="*/ 40 w 275"/>
              <a:gd name="T5" fmla="*/ 239 h 239"/>
              <a:gd name="T6" fmla="*/ 0 w 275"/>
              <a:gd name="T7" fmla="*/ 199 h 239"/>
              <a:gd name="T8" fmla="*/ 0 w 275"/>
              <a:gd name="T9" fmla="*/ 40 h 239"/>
              <a:gd name="T10" fmla="*/ 40 w 275"/>
              <a:gd name="T11" fmla="*/ 0 h 239"/>
              <a:gd name="T12" fmla="*/ 235 w 275"/>
              <a:gd name="T13" fmla="*/ 0 h 239"/>
              <a:gd name="T14" fmla="*/ 275 w 275"/>
              <a:gd name="T15" fmla="*/ 40 h 239"/>
              <a:gd name="T16" fmla="*/ 275 w 275"/>
              <a:gd name="T17" fmla="*/ 199 h 239"/>
              <a:gd name="T18" fmla="*/ 275 w 275"/>
              <a:gd name="T19" fmla="*/ 199 h 239"/>
              <a:gd name="T20" fmla="*/ 275 w 275"/>
              <a:gd name="T21" fmla="*/ 19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5" h="239">
                <a:moveTo>
                  <a:pt x="275" y="199"/>
                </a:moveTo>
                <a:cubicBezTo>
                  <a:pt x="275" y="226"/>
                  <a:pt x="261" y="239"/>
                  <a:pt x="235" y="239"/>
                </a:cubicBezTo>
                <a:lnTo>
                  <a:pt x="40" y="239"/>
                </a:lnTo>
                <a:cubicBezTo>
                  <a:pt x="13" y="239"/>
                  <a:pt x="0" y="226"/>
                  <a:pt x="0" y="199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35" y="0"/>
                </a:lnTo>
                <a:cubicBezTo>
                  <a:pt x="261" y="0"/>
                  <a:pt x="275" y="13"/>
                  <a:pt x="275" y="40"/>
                </a:cubicBezTo>
                <a:lnTo>
                  <a:pt x="275" y="199"/>
                </a:lnTo>
                <a:lnTo>
                  <a:pt x="275" y="199"/>
                </a:lnTo>
                <a:lnTo>
                  <a:pt x="275" y="19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545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5" name="Text Box 213"/>
          <p:cNvSpPr txBox="1">
            <a:spLocks noChangeArrowheads="1"/>
          </p:cNvSpPr>
          <p:nvPr/>
        </p:nvSpPr>
        <p:spPr bwMode="auto">
          <a:xfrm>
            <a:off x="9221724" y="5959475"/>
            <a:ext cx="177800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216" name="Freeform 214"/>
          <p:cNvSpPr>
            <a:spLocks noChangeArrowheads="1"/>
          </p:cNvSpPr>
          <p:nvPr/>
        </p:nvSpPr>
        <p:spPr bwMode="auto">
          <a:xfrm>
            <a:off x="9624949" y="5918200"/>
            <a:ext cx="623888" cy="290513"/>
          </a:xfrm>
          <a:custGeom>
            <a:avLst/>
            <a:gdLst>
              <a:gd name="T0" fmla="*/ 914 w 914"/>
              <a:gd name="T1" fmla="*/ 385 h 425"/>
              <a:gd name="T2" fmla="*/ 874 w 914"/>
              <a:gd name="T3" fmla="*/ 425 h 425"/>
              <a:gd name="T4" fmla="*/ 40 w 914"/>
              <a:gd name="T5" fmla="*/ 425 h 425"/>
              <a:gd name="T6" fmla="*/ 0 w 914"/>
              <a:gd name="T7" fmla="*/ 385 h 425"/>
              <a:gd name="T8" fmla="*/ 0 w 914"/>
              <a:gd name="T9" fmla="*/ 40 h 425"/>
              <a:gd name="T10" fmla="*/ 40 w 914"/>
              <a:gd name="T11" fmla="*/ 0 h 425"/>
              <a:gd name="T12" fmla="*/ 874 w 914"/>
              <a:gd name="T13" fmla="*/ 0 h 425"/>
              <a:gd name="T14" fmla="*/ 914 w 914"/>
              <a:gd name="T15" fmla="*/ 40 h 425"/>
              <a:gd name="T16" fmla="*/ 914 w 914"/>
              <a:gd name="T17" fmla="*/ 385 h 425"/>
              <a:gd name="T18" fmla="*/ 914 w 914"/>
              <a:gd name="T19" fmla="*/ 385 h 425"/>
              <a:gd name="T20" fmla="*/ 914 w 914"/>
              <a:gd name="T21" fmla="*/ 38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425">
                <a:moveTo>
                  <a:pt x="914" y="385"/>
                </a:moveTo>
                <a:cubicBezTo>
                  <a:pt x="914" y="412"/>
                  <a:pt x="901" y="425"/>
                  <a:pt x="874" y="425"/>
                </a:cubicBezTo>
                <a:lnTo>
                  <a:pt x="40" y="425"/>
                </a:lnTo>
                <a:cubicBezTo>
                  <a:pt x="13" y="425"/>
                  <a:pt x="0" y="412"/>
                  <a:pt x="0" y="385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385"/>
                </a:lnTo>
                <a:lnTo>
                  <a:pt x="914" y="385"/>
                </a:lnTo>
                <a:lnTo>
                  <a:pt x="914" y="3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7" name="Text Box 215"/>
          <p:cNvSpPr txBox="1">
            <a:spLocks noChangeArrowheads="1"/>
          </p:cNvSpPr>
          <p:nvPr/>
        </p:nvSpPr>
        <p:spPr bwMode="auto">
          <a:xfrm>
            <a:off x="9629712" y="5922963"/>
            <a:ext cx="617537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Store Results</a:t>
            </a:r>
          </a:p>
        </p:txBody>
      </p:sp>
      <p:sp>
        <p:nvSpPr>
          <p:cNvPr id="218" name="Freeform 216"/>
          <p:cNvSpPr>
            <a:spLocks/>
          </p:cNvSpPr>
          <p:nvPr/>
        </p:nvSpPr>
        <p:spPr bwMode="auto">
          <a:xfrm>
            <a:off x="9472549" y="5918200"/>
            <a:ext cx="188913" cy="303213"/>
          </a:xfrm>
          <a:custGeom>
            <a:avLst/>
            <a:gdLst>
              <a:gd name="T0" fmla="*/ 137 w 275"/>
              <a:gd name="T1" fmla="*/ 444 h 444"/>
              <a:gd name="T2" fmla="*/ 0 w 275"/>
              <a:gd name="T3" fmla="*/ 268 h 444"/>
              <a:gd name="T4" fmla="*/ 56 w 275"/>
              <a:gd name="T5" fmla="*/ 268 h 444"/>
              <a:gd name="T6" fmla="*/ 56 w 275"/>
              <a:gd name="T7" fmla="*/ 0 h 444"/>
              <a:gd name="T8" fmla="*/ 219 w 275"/>
              <a:gd name="T9" fmla="*/ 0 h 444"/>
              <a:gd name="T10" fmla="*/ 219 w 275"/>
              <a:gd name="T11" fmla="*/ 268 h 444"/>
              <a:gd name="T12" fmla="*/ 275 w 275"/>
              <a:gd name="T13" fmla="*/ 268 h 444"/>
              <a:gd name="T14" fmla="*/ 137 w 275"/>
              <a:gd name="T15" fmla="*/ 444 h 444"/>
              <a:gd name="T16" fmla="*/ 137 w 275"/>
              <a:gd name="T17" fmla="*/ 444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5" h="444">
                <a:moveTo>
                  <a:pt x="137" y="444"/>
                </a:moveTo>
                <a:lnTo>
                  <a:pt x="0" y="268"/>
                </a:lnTo>
                <a:lnTo>
                  <a:pt x="56" y="268"/>
                </a:lnTo>
                <a:lnTo>
                  <a:pt x="56" y="0"/>
                </a:lnTo>
                <a:lnTo>
                  <a:pt x="219" y="0"/>
                </a:lnTo>
                <a:lnTo>
                  <a:pt x="219" y="268"/>
                </a:lnTo>
                <a:lnTo>
                  <a:pt x="275" y="268"/>
                </a:lnTo>
                <a:lnTo>
                  <a:pt x="137" y="444"/>
                </a:lnTo>
                <a:lnTo>
                  <a:pt x="137" y="444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19" name="Text Box 217"/>
          <p:cNvSpPr txBox="1">
            <a:spLocks noChangeArrowheads="1"/>
          </p:cNvSpPr>
          <p:nvPr/>
        </p:nvSpPr>
        <p:spPr bwMode="auto">
          <a:xfrm rot="5400000">
            <a:off x="9509856" y="5917406"/>
            <a:ext cx="114300" cy="22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sp>
        <p:nvSpPr>
          <p:cNvPr id="220" name="Freeform 218"/>
          <p:cNvSpPr>
            <a:spLocks noChangeArrowheads="1"/>
          </p:cNvSpPr>
          <p:nvPr/>
        </p:nvSpPr>
        <p:spPr bwMode="auto">
          <a:xfrm>
            <a:off x="6070537" y="4687888"/>
            <a:ext cx="487362" cy="125412"/>
          </a:xfrm>
          <a:custGeom>
            <a:avLst/>
            <a:gdLst>
              <a:gd name="T0" fmla="*/ 357 w 714"/>
              <a:gd name="T1" fmla="*/ 0 h 185"/>
              <a:gd name="T2" fmla="*/ 714 w 714"/>
              <a:gd name="T3" fmla="*/ 58 h 185"/>
              <a:gd name="T4" fmla="*/ 714 w 714"/>
              <a:gd name="T5" fmla="*/ 92 h 185"/>
              <a:gd name="T6" fmla="*/ 609 w 714"/>
              <a:gd name="T7" fmla="*/ 158 h 185"/>
              <a:gd name="T8" fmla="*/ 357 w 714"/>
              <a:gd name="T9" fmla="*/ 185 h 185"/>
              <a:gd name="T10" fmla="*/ 104 w 714"/>
              <a:gd name="T11" fmla="*/ 158 h 185"/>
              <a:gd name="T12" fmla="*/ 0 w 714"/>
              <a:gd name="T13" fmla="*/ 92 h 185"/>
              <a:gd name="T14" fmla="*/ 0 w 714"/>
              <a:gd name="T15" fmla="*/ 55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4" h="185">
                <a:moveTo>
                  <a:pt x="357" y="0"/>
                </a:moveTo>
                <a:lnTo>
                  <a:pt x="714" y="58"/>
                </a:lnTo>
                <a:lnTo>
                  <a:pt x="714" y="92"/>
                </a:lnTo>
                <a:cubicBezTo>
                  <a:pt x="714" y="118"/>
                  <a:pt x="679" y="140"/>
                  <a:pt x="609" y="158"/>
                </a:cubicBezTo>
                <a:cubicBezTo>
                  <a:pt x="540" y="176"/>
                  <a:pt x="455" y="185"/>
                  <a:pt x="357" y="185"/>
                </a:cubicBezTo>
                <a:cubicBezTo>
                  <a:pt x="258" y="185"/>
                  <a:pt x="174" y="176"/>
                  <a:pt x="104" y="158"/>
                </a:cubicBezTo>
                <a:cubicBezTo>
                  <a:pt x="34" y="140"/>
                  <a:pt x="0" y="118"/>
                  <a:pt x="0" y="92"/>
                </a:cubicBezTo>
                <a:lnTo>
                  <a:pt x="0" y="55"/>
                </a:lnTo>
              </a:path>
            </a:pathLst>
          </a:custGeom>
          <a:solidFill>
            <a:srgbClr val="8C31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1" name="Freeform 219"/>
          <p:cNvSpPr>
            <a:spLocks noChangeArrowheads="1"/>
          </p:cNvSpPr>
          <p:nvPr/>
        </p:nvSpPr>
        <p:spPr bwMode="auto">
          <a:xfrm>
            <a:off x="6072124" y="4775200"/>
            <a:ext cx="484188" cy="441325"/>
          </a:xfrm>
          <a:custGeom>
            <a:avLst/>
            <a:gdLst>
              <a:gd name="T0" fmla="*/ 354 w 709"/>
              <a:gd name="T1" fmla="*/ 119 h 647"/>
              <a:gd name="T2" fmla="*/ 685 w 709"/>
              <a:gd name="T3" fmla="*/ 62 h 647"/>
              <a:gd name="T4" fmla="*/ 702 w 709"/>
              <a:gd name="T5" fmla="*/ 29 h 647"/>
              <a:gd name="T6" fmla="*/ 709 w 709"/>
              <a:gd name="T7" fmla="*/ 0 h 647"/>
              <a:gd name="T8" fmla="*/ 709 w 709"/>
              <a:gd name="T9" fmla="*/ 36 h 647"/>
              <a:gd name="T10" fmla="*/ 592 w 709"/>
              <a:gd name="T11" fmla="*/ 585 h 647"/>
              <a:gd name="T12" fmla="*/ 523 w 709"/>
              <a:gd name="T13" fmla="*/ 629 h 647"/>
              <a:gd name="T14" fmla="*/ 354 w 709"/>
              <a:gd name="T15" fmla="*/ 647 h 647"/>
              <a:gd name="T16" fmla="*/ 186 w 709"/>
              <a:gd name="T17" fmla="*/ 629 h 647"/>
              <a:gd name="T18" fmla="*/ 116 w 709"/>
              <a:gd name="T19" fmla="*/ 585 h 647"/>
              <a:gd name="T20" fmla="*/ 0 w 709"/>
              <a:gd name="T21" fmla="*/ 36 h 647"/>
              <a:gd name="T22" fmla="*/ 0 w 709"/>
              <a:gd name="T23" fmla="*/ 0 h 647"/>
              <a:gd name="T24" fmla="*/ 26 w 709"/>
              <a:gd name="T25" fmla="*/ 63 h 647"/>
              <a:gd name="T26" fmla="*/ 354 w 709"/>
              <a:gd name="T27" fmla="*/ 119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09" h="647">
                <a:moveTo>
                  <a:pt x="354" y="119"/>
                </a:moveTo>
                <a:cubicBezTo>
                  <a:pt x="514" y="119"/>
                  <a:pt x="624" y="100"/>
                  <a:pt x="685" y="62"/>
                </a:cubicBezTo>
                <a:lnTo>
                  <a:pt x="702" y="29"/>
                </a:lnTo>
                <a:lnTo>
                  <a:pt x="709" y="0"/>
                </a:lnTo>
                <a:lnTo>
                  <a:pt x="709" y="36"/>
                </a:lnTo>
                <a:lnTo>
                  <a:pt x="592" y="585"/>
                </a:lnTo>
                <a:cubicBezTo>
                  <a:pt x="592" y="602"/>
                  <a:pt x="569" y="617"/>
                  <a:pt x="523" y="629"/>
                </a:cubicBezTo>
                <a:cubicBezTo>
                  <a:pt x="476" y="641"/>
                  <a:pt x="420" y="647"/>
                  <a:pt x="354" y="647"/>
                </a:cubicBezTo>
                <a:cubicBezTo>
                  <a:pt x="289" y="647"/>
                  <a:pt x="232" y="641"/>
                  <a:pt x="186" y="629"/>
                </a:cubicBezTo>
                <a:cubicBezTo>
                  <a:pt x="140" y="617"/>
                  <a:pt x="116" y="602"/>
                  <a:pt x="116" y="585"/>
                </a:cubicBezTo>
                <a:lnTo>
                  <a:pt x="0" y="36"/>
                </a:lnTo>
                <a:lnTo>
                  <a:pt x="0" y="0"/>
                </a:lnTo>
                <a:lnTo>
                  <a:pt x="26" y="63"/>
                </a:lnTo>
                <a:cubicBezTo>
                  <a:pt x="87" y="100"/>
                  <a:pt x="196" y="119"/>
                  <a:pt x="354" y="119"/>
                </a:cubicBezTo>
              </a:path>
            </a:pathLst>
          </a:custGeom>
          <a:solidFill>
            <a:srgbClr val="8C31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2" name="Freeform 220"/>
          <p:cNvSpPr>
            <a:spLocks noChangeArrowheads="1"/>
          </p:cNvSpPr>
          <p:nvPr/>
        </p:nvSpPr>
        <p:spPr bwMode="auto">
          <a:xfrm>
            <a:off x="6070537" y="4662488"/>
            <a:ext cx="487362" cy="125412"/>
          </a:xfrm>
          <a:custGeom>
            <a:avLst/>
            <a:gdLst>
              <a:gd name="T0" fmla="*/ 357 w 714"/>
              <a:gd name="T1" fmla="*/ 0 h 184"/>
              <a:gd name="T2" fmla="*/ 609 w 714"/>
              <a:gd name="T3" fmla="*/ 27 h 184"/>
              <a:gd name="T4" fmla="*/ 714 w 714"/>
              <a:gd name="T5" fmla="*/ 92 h 184"/>
              <a:gd name="T6" fmla="*/ 609 w 714"/>
              <a:gd name="T7" fmla="*/ 157 h 184"/>
              <a:gd name="T8" fmla="*/ 357 w 714"/>
              <a:gd name="T9" fmla="*/ 184 h 184"/>
              <a:gd name="T10" fmla="*/ 104 w 714"/>
              <a:gd name="T11" fmla="*/ 157 h 184"/>
              <a:gd name="T12" fmla="*/ 0 w 714"/>
              <a:gd name="T13" fmla="*/ 92 h 184"/>
              <a:gd name="T14" fmla="*/ 104 w 714"/>
              <a:gd name="T15" fmla="*/ 26 h 184"/>
              <a:gd name="T16" fmla="*/ 357 w 714"/>
              <a:gd name="T17" fmla="*/ 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4" h="184">
                <a:moveTo>
                  <a:pt x="357" y="0"/>
                </a:moveTo>
                <a:cubicBezTo>
                  <a:pt x="455" y="0"/>
                  <a:pt x="539" y="9"/>
                  <a:pt x="609" y="27"/>
                </a:cubicBezTo>
                <a:cubicBezTo>
                  <a:pt x="679" y="45"/>
                  <a:pt x="714" y="66"/>
                  <a:pt x="714" y="92"/>
                </a:cubicBezTo>
                <a:cubicBezTo>
                  <a:pt x="714" y="117"/>
                  <a:pt x="679" y="139"/>
                  <a:pt x="609" y="157"/>
                </a:cubicBezTo>
                <a:cubicBezTo>
                  <a:pt x="539" y="175"/>
                  <a:pt x="455" y="184"/>
                  <a:pt x="357" y="184"/>
                </a:cubicBezTo>
                <a:cubicBezTo>
                  <a:pt x="258" y="184"/>
                  <a:pt x="174" y="175"/>
                  <a:pt x="104" y="157"/>
                </a:cubicBezTo>
                <a:cubicBezTo>
                  <a:pt x="34" y="139"/>
                  <a:pt x="0" y="117"/>
                  <a:pt x="0" y="92"/>
                </a:cubicBezTo>
                <a:cubicBezTo>
                  <a:pt x="0" y="66"/>
                  <a:pt x="34" y="44"/>
                  <a:pt x="104" y="26"/>
                </a:cubicBezTo>
                <a:cubicBezTo>
                  <a:pt x="174" y="8"/>
                  <a:pt x="258" y="0"/>
                  <a:pt x="357" y="0"/>
                </a:cubicBezTo>
              </a:path>
            </a:pathLst>
          </a:custGeom>
          <a:solidFill>
            <a:srgbClr val="E052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3" name="Freeform 221"/>
          <p:cNvSpPr>
            <a:spLocks noChangeArrowheads="1"/>
          </p:cNvSpPr>
          <p:nvPr/>
        </p:nvSpPr>
        <p:spPr bwMode="auto">
          <a:xfrm>
            <a:off x="6072124" y="4775200"/>
            <a:ext cx="484188" cy="417513"/>
          </a:xfrm>
          <a:custGeom>
            <a:avLst/>
            <a:gdLst>
              <a:gd name="T0" fmla="*/ 354 w 709"/>
              <a:gd name="T1" fmla="*/ 82 h 610"/>
              <a:gd name="T2" fmla="*/ 594 w 709"/>
              <a:gd name="T3" fmla="*/ 58 h 610"/>
              <a:gd name="T4" fmla="*/ 709 w 709"/>
              <a:gd name="T5" fmla="*/ 0 h 610"/>
              <a:gd name="T6" fmla="*/ 593 w 709"/>
              <a:gd name="T7" fmla="*/ 548 h 610"/>
              <a:gd name="T8" fmla="*/ 523 w 709"/>
              <a:gd name="T9" fmla="*/ 592 h 610"/>
              <a:gd name="T10" fmla="*/ 354 w 709"/>
              <a:gd name="T11" fmla="*/ 610 h 610"/>
              <a:gd name="T12" fmla="*/ 186 w 709"/>
              <a:gd name="T13" fmla="*/ 592 h 610"/>
              <a:gd name="T14" fmla="*/ 116 w 709"/>
              <a:gd name="T15" fmla="*/ 548 h 610"/>
              <a:gd name="T16" fmla="*/ 0 w 709"/>
              <a:gd name="T17" fmla="*/ 0 h 610"/>
              <a:gd name="T18" fmla="*/ 115 w 709"/>
              <a:gd name="T19" fmla="*/ 58 h 610"/>
              <a:gd name="T20" fmla="*/ 354 w 709"/>
              <a:gd name="T21" fmla="*/ 82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09" h="610">
                <a:moveTo>
                  <a:pt x="354" y="82"/>
                </a:moveTo>
                <a:cubicBezTo>
                  <a:pt x="446" y="82"/>
                  <a:pt x="526" y="74"/>
                  <a:pt x="594" y="58"/>
                </a:cubicBezTo>
                <a:cubicBezTo>
                  <a:pt x="661" y="42"/>
                  <a:pt x="700" y="23"/>
                  <a:pt x="709" y="0"/>
                </a:cubicBezTo>
                <a:lnTo>
                  <a:pt x="593" y="548"/>
                </a:lnTo>
                <a:cubicBezTo>
                  <a:pt x="593" y="565"/>
                  <a:pt x="569" y="580"/>
                  <a:pt x="523" y="592"/>
                </a:cubicBezTo>
                <a:cubicBezTo>
                  <a:pt x="476" y="604"/>
                  <a:pt x="420" y="610"/>
                  <a:pt x="354" y="610"/>
                </a:cubicBezTo>
                <a:cubicBezTo>
                  <a:pt x="289" y="610"/>
                  <a:pt x="232" y="604"/>
                  <a:pt x="186" y="592"/>
                </a:cubicBezTo>
                <a:cubicBezTo>
                  <a:pt x="140" y="580"/>
                  <a:pt x="116" y="565"/>
                  <a:pt x="116" y="548"/>
                </a:cubicBezTo>
                <a:lnTo>
                  <a:pt x="0" y="0"/>
                </a:lnTo>
                <a:cubicBezTo>
                  <a:pt x="9" y="23"/>
                  <a:pt x="48" y="42"/>
                  <a:pt x="115" y="58"/>
                </a:cubicBezTo>
                <a:cubicBezTo>
                  <a:pt x="183" y="74"/>
                  <a:pt x="263" y="82"/>
                  <a:pt x="354" y="82"/>
                </a:cubicBezTo>
              </a:path>
            </a:pathLst>
          </a:custGeom>
          <a:solidFill>
            <a:srgbClr val="E052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4" name="Freeform 222"/>
          <p:cNvSpPr>
            <a:spLocks/>
          </p:cNvSpPr>
          <p:nvPr/>
        </p:nvSpPr>
        <p:spPr bwMode="auto">
          <a:xfrm>
            <a:off x="6557899" y="4684713"/>
            <a:ext cx="366713" cy="115887"/>
          </a:xfrm>
          <a:custGeom>
            <a:avLst/>
            <a:gdLst>
              <a:gd name="T0" fmla="*/ 0 w 535"/>
              <a:gd name="T1" fmla="*/ 169 h 169"/>
              <a:gd name="T2" fmla="*/ 535 w 535"/>
              <a:gd name="T3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35" h="169">
                <a:moveTo>
                  <a:pt x="0" y="169"/>
                </a:moveTo>
                <a:lnTo>
                  <a:pt x="535" y="0"/>
                </a:lnTo>
              </a:path>
            </a:pathLst>
          </a:custGeom>
          <a:noFill/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5" name="Freeform 223"/>
          <p:cNvSpPr>
            <a:spLocks/>
          </p:cNvSpPr>
          <p:nvPr/>
        </p:nvSpPr>
        <p:spPr bwMode="auto">
          <a:xfrm>
            <a:off x="6437249" y="5216525"/>
            <a:ext cx="3035300" cy="1277938"/>
          </a:xfrm>
          <a:custGeom>
            <a:avLst/>
            <a:gdLst>
              <a:gd name="T0" fmla="*/ 4448 w 4448"/>
              <a:gd name="T1" fmla="*/ 1872 h 1872"/>
              <a:gd name="T2" fmla="*/ 2173 w 4448"/>
              <a:gd name="T3" fmla="*/ 960 h 1872"/>
              <a:gd name="T4" fmla="*/ 0 w 4448"/>
              <a:gd name="T5" fmla="*/ 0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48" h="1872">
                <a:moveTo>
                  <a:pt x="4448" y="1872"/>
                </a:moveTo>
                <a:cubicBezTo>
                  <a:pt x="3534" y="1518"/>
                  <a:pt x="2776" y="1213"/>
                  <a:pt x="2173" y="960"/>
                </a:cubicBezTo>
                <a:cubicBezTo>
                  <a:pt x="1590" y="714"/>
                  <a:pt x="865" y="394"/>
                  <a:pt x="0" y="0"/>
                </a:cubicBezTo>
              </a:path>
            </a:pathLst>
          </a:custGeom>
          <a:noFill/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6" name="Freeform 224"/>
          <p:cNvSpPr>
            <a:spLocks noChangeArrowheads="1"/>
          </p:cNvSpPr>
          <p:nvPr/>
        </p:nvSpPr>
        <p:spPr bwMode="auto">
          <a:xfrm>
            <a:off x="7862824" y="5680075"/>
            <a:ext cx="403225" cy="384175"/>
          </a:xfrm>
          <a:custGeom>
            <a:avLst/>
            <a:gdLst>
              <a:gd name="T0" fmla="*/ 0 w 589"/>
              <a:gd name="T1" fmla="*/ 0 h 562"/>
              <a:gd name="T2" fmla="*/ 589 w 589"/>
              <a:gd name="T3" fmla="*/ 0 h 562"/>
              <a:gd name="T4" fmla="*/ 589 w 589"/>
              <a:gd name="T5" fmla="*/ 562 h 562"/>
              <a:gd name="T6" fmla="*/ 0 w 589"/>
              <a:gd name="T7" fmla="*/ 562 h 562"/>
              <a:gd name="T8" fmla="*/ 0 w 589"/>
              <a:gd name="T9" fmla="*/ 0 h 562"/>
              <a:gd name="T10" fmla="*/ 0 w 589"/>
              <a:gd name="T11" fmla="*/ 0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89" h="562">
                <a:moveTo>
                  <a:pt x="0" y="0"/>
                </a:moveTo>
                <a:lnTo>
                  <a:pt x="589" y="0"/>
                </a:lnTo>
                <a:lnTo>
                  <a:pt x="589" y="562"/>
                </a:lnTo>
                <a:lnTo>
                  <a:pt x="0" y="56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BD0816"/>
              </a:gs>
              <a:gs pos="100000">
                <a:srgbClr val="FF525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7" name="Freeform 225"/>
          <p:cNvSpPr>
            <a:spLocks noChangeArrowheads="1"/>
          </p:cNvSpPr>
          <p:nvPr/>
        </p:nvSpPr>
        <p:spPr bwMode="auto">
          <a:xfrm>
            <a:off x="7926324" y="5746750"/>
            <a:ext cx="134938" cy="250825"/>
          </a:xfrm>
          <a:custGeom>
            <a:avLst/>
            <a:gdLst>
              <a:gd name="T0" fmla="*/ 98 w 197"/>
              <a:gd name="T1" fmla="*/ 368 h 368"/>
              <a:gd name="T2" fmla="*/ 93 w 197"/>
              <a:gd name="T3" fmla="*/ 365 h 368"/>
              <a:gd name="T4" fmla="*/ 65 w 197"/>
              <a:gd name="T5" fmla="*/ 335 h 368"/>
              <a:gd name="T6" fmla="*/ 63 w 197"/>
              <a:gd name="T7" fmla="*/ 330 h 368"/>
              <a:gd name="T8" fmla="*/ 63 w 197"/>
              <a:gd name="T9" fmla="*/ 311 h 368"/>
              <a:gd name="T10" fmla="*/ 42 w 197"/>
              <a:gd name="T11" fmla="*/ 291 h 368"/>
              <a:gd name="T12" fmla="*/ 39 w 197"/>
              <a:gd name="T13" fmla="*/ 285 h 368"/>
              <a:gd name="T14" fmla="*/ 42 w 197"/>
              <a:gd name="T15" fmla="*/ 280 h 368"/>
              <a:gd name="T16" fmla="*/ 63 w 197"/>
              <a:gd name="T17" fmla="*/ 260 h 368"/>
              <a:gd name="T18" fmla="*/ 63 w 197"/>
              <a:gd name="T19" fmla="*/ 251 h 368"/>
              <a:gd name="T20" fmla="*/ 42 w 197"/>
              <a:gd name="T21" fmla="*/ 231 h 368"/>
              <a:gd name="T22" fmla="*/ 39 w 197"/>
              <a:gd name="T23" fmla="*/ 225 h 368"/>
              <a:gd name="T24" fmla="*/ 42 w 197"/>
              <a:gd name="T25" fmla="*/ 220 h 368"/>
              <a:gd name="T26" fmla="*/ 63 w 197"/>
              <a:gd name="T27" fmla="*/ 200 h 368"/>
              <a:gd name="T28" fmla="*/ 63 w 197"/>
              <a:gd name="T29" fmla="*/ 182 h 368"/>
              <a:gd name="T30" fmla="*/ 0 w 197"/>
              <a:gd name="T31" fmla="*/ 93 h 368"/>
              <a:gd name="T32" fmla="*/ 29 w 197"/>
              <a:gd name="T33" fmla="*/ 27 h 368"/>
              <a:gd name="T34" fmla="*/ 99 w 197"/>
              <a:gd name="T35" fmla="*/ 0 h 368"/>
              <a:gd name="T36" fmla="*/ 168 w 197"/>
              <a:gd name="T37" fmla="*/ 28 h 368"/>
              <a:gd name="T38" fmla="*/ 197 w 197"/>
              <a:gd name="T39" fmla="*/ 94 h 368"/>
              <a:gd name="T40" fmla="*/ 134 w 197"/>
              <a:gd name="T41" fmla="*/ 181 h 368"/>
              <a:gd name="T42" fmla="*/ 134 w 197"/>
              <a:gd name="T43" fmla="*/ 338 h 368"/>
              <a:gd name="T44" fmla="*/ 131 w 197"/>
              <a:gd name="T45" fmla="*/ 344 h 368"/>
              <a:gd name="T46" fmla="*/ 104 w 197"/>
              <a:gd name="T47" fmla="*/ 366 h 368"/>
              <a:gd name="T48" fmla="*/ 98 w 197"/>
              <a:gd name="T49" fmla="*/ 368 h 368"/>
              <a:gd name="T50" fmla="*/ 98 w 197"/>
              <a:gd name="T51" fmla="*/ 368 h 368"/>
              <a:gd name="T52" fmla="*/ 98 w 197"/>
              <a:gd name="T53" fmla="*/ 368 h 368"/>
              <a:gd name="T54" fmla="*/ 79 w 197"/>
              <a:gd name="T55" fmla="*/ 327 h 368"/>
              <a:gd name="T56" fmla="*/ 99 w 197"/>
              <a:gd name="T57" fmla="*/ 350 h 368"/>
              <a:gd name="T58" fmla="*/ 118 w 197"/>
              <a:gd name="T59" fmla="*/ 334 h 368"/>
              <a:gd name="T60" fmla="*/ 118 w 197"/>
              <a:gd name="T61" fmla="*/ 176 h 368"/>
              <a:gd name="T62" fmla="*/ 124 w 197"/>
              <a:gd name="T63" fmla="*/ 169 h 368"/>
              <a:gd name="T64" fmla="*/ 180 w 197"/>
              <a:gd name="T65" fmla="*/ 82 h 368"/>
              <a:gd name="T66" fmla="*/ 98 w 197"/>
              <a:gd name="T67" fmla="*/ 15 h 368"/>
              <a:gd name="T68" fmla="*/ 17 w 197"/>
              <a:gd name="T69" fmla="*/ 82 h 368"/>
              <a:gd name="T70" fmla="*/ 73 w 197"/>
              <a:gd name="T71" fmla="*/ 169 h 368"/>
              <a:gd name="T72" fmla="*/ 79 w 197"/>
              <a:gd name="T73" fmla="*/ 176 h 368"/>
              <a:gd name="T74" fmla="*/ 79 w 197"/>
              <a:gd name="T75" fmla="*/ 203 h 368"/>
              <a:gd name="T76" fmla="*/ 77 w 197"/>
              <a:gd name="T77" fmla="*/ 208 h 368"/>
              <a:gd name="T78" fmla="*/ 59 w 197"/>
              <a:gd name="T79" fmla="*/ 225 h 368"/>
              <a:gd name="T80" fmla="*/ 77 w 197"/>
              <a:gd name="T81" fmla="*/ 242 h 368"/>
              <a:gd name="T82" fmla="*/ 79 w 197"/>
              <a:gd name="T83" fmla="*/ 248 h 368"/>
              <a:gd name="T84" fmla="*/ 79 w 197"/>
              <a:gd name="T85" fmla="*/ 263 h 368"/>
              <a:gd name="T86" fmla="*/ 77 w 197"/>
              <a:gd name="T87" fmla="*/ 268 h 368"/>
              <a:gd name="T88" fmla="*/ 59 w 197"/>
              <a:gd name="T89" fmla="*/ 285 h 368"/>
              <a:gd name="T90" fmla="*/ 77 w 197"/>
              <a:gd name="T91" fmla="*/ 302 h 368"/>
              <a:gd name="T92" fmla="*/ 79 w 197"/>
              <a:gd name="T93" fmla="*/ 308 h 368"/>
              <a:gd name="T94" fmla="*/ 79 w 197"/>
              <a:gd name="T95" fmla="*/ 327 h 368"/>
              <a:gd name="T96" fmla="*/ 98 w 197"/>
              <a:gd name="T97" fmla="*/ 368 h 368"/>
              <a:gd name="T98" fmla="*/ 98 w 197"/>
              <a:gd name="T99" fmla="*/ 101 h 368"/>
              <a:gd name="T100" fmla="*/ 63 w 197"/>
              <a:gd name="T101" fmla="*/ 68 h 368"/>
              <a:gd name="T102" fmla="*/ 98 w 197"/>
              <a:gd name="T103" fmla="*/ 34 h 368"/>
              <a:gd name="T104" fmla="*/ 134 w 197"/>
              <a:gd name="T105" fmla="*/ 68 h 368"/>
              <a:gd name="T106" fmla="*/ 98 w 197"/>
              <a:gd name="T107" fmla="*/ 101 h 368"/>
              <a:gd name="T108" fmla="*/ 98 w 197"/>
              <a:gd name="T109" fmla="*/ 101 h 368"/>
              <a:gd name="T110" fmla="*/ 98 w 197"/>
              <a:gd name="T111" fmla="*/ 368 h 368"/>
              <a:gd name="T112" fmla="*/ 98 w 197"/>
              <a:gd name="T113" fmla="*/ 49 h 368"/>
              <a:gd name="T114" fmla="*/ 79 w 197"/>
              <a:gd name="T115" fmla="*/ 68 h 368"/>
              <a:gd name="T116" fmla="*/ 98 w 197"/>
              <a:gd name="T117" fmla="*/ 86 h 368"/>
              <a:gd name="T118" fmla="*/ 118 w 197"/>
              <a:gd name="T119" fmla="*/ 68 h 368"/>
              <a:gd name="T120" fmla="*/ 98 w 197"/>
              <a:gd name="T121" fmla="*/ 49 h 368"/>
              <a:gd name="T122" fmla="*/ 98 w 197"/>
              <a:gd name="T123" fmla="*/ 49 h 368"/>
              <a:gd name="T124" fmla="*/ 98 w 197"/>
              <a:gd name="T125" fmla="*/ 368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7" h="368">
                <a:moveTo>
                  <a:pt x="98" y="368"/>
                </a:moveTo>
                <a:cubicBezTo>
                  <a:pt x="96" y="368"/>
                  <a:pt x="94" y="367"/>
                  <a:pt x="93" y="365"/>
                </a:cubicBezTo>
                <a:lnTo>
                  <a:pt x="65" y="335"/>
                </a:lnTo>
                <a:cubicBezTo>
                  <a:pt x="64" y="334"/>
                  <a:pt x="63" y="332"/>
                  <a:pt x="63" y="330"/>
                </a:cubicBezTo>
                <a:lnTo>
                  <a:pt x="63" y="311"/>
                </a:lnTo>
                <a:lnTo>
                  <a:pt x="42" y="291"/>
                </a:lnTo>
                <a:cubicBezTo>
                  <a:pt x="40" y="289"/>
                  <a:pt x="39" y="287"/>
                  <a:pt x="39" y="285"/>
                </a:cubicBezTo>
                <a:cubicBezTo>
                  <a:pt x="39" y="283"/>
                  <a:pt x="40" y="281"/>
                  <a:pt x="42" y="280"/>
                </a:cubicBezTo>
                <a:lnTo>
                  <a:pt x="63" y="260"/>
                </a:lnTo>
                <a:lnTo>
                  <a:pt x="63" y="251"/>
                </a:lnTo>
                <a:lnTo>
                  <a:pt x="42" y="231"/>
                </a:lnTo>
                <a:cubicBezTo>
                  <a:pt x="40" y="229"/>
                  <a:pt x="39" y="227"/>
                  <a:pt x="39" y="225"/>
                </a:cubicBezTo>
                <a:cubicBezTo>
                  <a:pt x="39" y="223"/>
                  <a:pt x="40" y="221"/>
                  <a:pt x="42" y="220"/>
                </a:cubicBezTo>
                <a:lnTo>
                  <a:pt x="63" y="200"/>
                </a:lnTo>
                <a:lnTo>
                  <a:pt x="63" y="182"/>
                </a:lnTo>
                <a:cubicBezTo>
                  <a:pt x="20" y="166"/>
                  <a:pt x="0" y="136"/>
                  <a:pt x="0" y="93"/>
                </a:cubicBezTo>
                <a:cubicBezTo>
                  <a:pt x="0" y="67"/>
                  <a:pt x="10" y="45"/>
                  <a:pt x="29" y="27"/>
                </a:cubicBezTo>
                <a:cubicBezTo>
                  <a:pt x="49" y="9"/>
                  <a:pt x="72" y="0"/>
                  <a:pt x="99" y="0"/>
                </a:cubicBezTo>
                <a:cubicBezTo>
                  <a:pt x="126" y="0"/>
                  <a:pt x="149" y="9"/>
                  <a:pt x="168" y="28"/>
                </a:cubicBezTo>
                <a:cubicBezTo>
                  <a:pt x="187" y="46"/>
                  <a:pt x="197" y="68"/>
                  <a:pt x="197" y="94"/>
                </a:cubicBezTo>
                <a:cubicBezTo>
                  <a:pt x="197" y="137"/>
                  <a:pt x="176" y="166"/>
                  <a:pt x="134" y="181"/>
                </a:cubicBezTo>
                <a:lnTo>
                  <a:pt x="134" y="338"/>
                </a:lnTo>
                <a:cubicBezTo>
                  <a:pt x="134" y="340"/>
                  <a:pt x="133" y="342"/>
                  <a:pt x="131" y="344"/>
                </a:cubicBezTo>
                <a:lnTo>
                  <a:pt x="104" y="366"/>
                </a:lnTo>
                <a:cubicBezTo>
                  <a:pt x="102" y="367"/>
                  <a:pt x="100" y="368"/>
                  <a:pt x="98" y="368"/>
                </a:cubicBezTo>
                <a:lnTo>
                  <a:pt x="98" y="368"/>
                </a:lnTo>
                <a:lnTo>
                  <a:pt x="98" y="368"/>
                </a:lnTo>
                <a:close/>
                <a:moveTo>
                  <a:pt x="79" y="327"/>
                </a:moveTo>
                <a:lnTo>
                  <a:pt x="99" y="350"/>
                </a:lnTo>
                <a:lnTo>
                  <a:pt x="118" y="334"/>
                </a:lnTo>
                <a:lnTo>
                  <a:pt x="118" y="176"/>
                </a:lnTo>
                <a:cubicBezTo>
                  <a:pt x="118" y="172"/>
                  <a:pt x="120" y="170"/>
                  <a:pt x="124" y="169"/>
                </a:cubicBezTo>
                <a:cubicBezTo>
                  <a:pt x="168" y="155"/>
                  <a:pt x="187" y="126"/>
                  <a:pt x="180" y="82"/>
                </a:cubicBezTo>
                <a:cubicBezTo>
                  <a:pt x="172" y="37"/>
                  <a:pt x="145" y="15"/>
                  <a:pt x="98" y="15"/>
                </a:cubicBezTo>
                <a:cubicBezTo>
                  <a:pt x="51" y="15"/>
                  <a:pt x="24" y="37"/>
                  <a:pt x="17" y="82"/>
                </a:cubicBezTo>
                <a:cubicBezTo>
                  <a:pt x="10" y="126"/>
                  <a:pt x="28" y="155"/>
                  <a:pt x="73" y="169"/>
                </a:cubicBezTo>
                <a:cubicBezTo>
                  <a:pt x="77" y="170"/>
                  <a:pt x="79" y="172"/>
                  <a:pt x="79" y="176"/>
                </a:cubicBezTo>
                <a:lnTo>
                  <a:pt x="79" y="203"/>
                </a:lnTo>
                <a:cubicBezTo>
                  <a:pt x="79" y="205"/>
                  <a:pt x="78" y="207"/>
                  <a:pt x="77" y="208"/>
                </a:cubicBezTo>
                <a:lnTo>
                  <a:pt x="59" y="225"/>
                </a:lnTo>
                <a:lnTo>
                  <a:pt x="77" y="242"/>
                </a:lnTo>
                <a:cubicBezTo>
                  <a:pt x="78" y="244"/>
                  <a:pt x="79" y="246"/>
                  <a:pt x="79" y="248"/>
                </a:cubicBezTo>
                <a:lnTo>
                  <a:pt x="79" y="263"/>
                </a:lnTo>
                <a:cubicBezTo>
                  <a:pt x="79" y="265"/>
                  <a:pt x="78" y="267"/>
                  <a:pt x="77" y="268"/>
                </a:cubicBezTo>
                <a:lnTo>
                  <a:pt x="59" y="285"/>
                </a:lnTo>
                <a:lnTo>
                  <a:pt x="77" y="302"/>
                </a:lnTo>
                <a:cubicBezTo>
                  <a:pt x="78" y="304"/>
                  <a:pt x="79" y="306"/>
                  <a:pt x="79" y="308"/>
                </a:cubicBezTo>
                <a:lnTo>
                  <a:pt x="79" y="327"/>
                </a:lnTo>
                <a:lnTo>
                  <a:pt x="98" y="368"/>
                </a:lnTo>
                <a:close/>
                <a:moveTo>
                  <a:pt x="98" y="101"/>
                </a:moveTo>
                <a:cubicBezTo>
                  <a:pt x="75" y="101"/>
                  <a:pt x="63" y="90"/>
                  <a:pt x="63" y="68"/>
                </a:cubicBezTo>
                <a:cubicBezTo>
                  <a:pt x="63" y="45"/>
                  <a:pt x="75" y="34"/>
                  <a:pt x="98" y="34"/>
                </a:cubicBezTo>
                <a:cubicBezTo>
                  <a:pt x="122" y="34"/>
                  <a:pt x="134" y="45"/>
                  <a:pt x="134" y="68"/>
                </a:cubicBezTo>
                <a:cubicBezTo>
                  <a:pt x="134" y="90"/>
                  <a:pt x="122" y="101"/>
                  <a:pt x="98" y="101"/>
                </a:cubicBezTo>
                <a:lnTo>
                  <a:pt x="98" y="101"/>
                </a:lnTo>
                <a:lnTo>
                  <a:pt x="98" y="368"/>
                </a:lnTo>
                <a:close/>
                <a:moveTo>
                  <a:pt x="98" y="49"/>
                </a:moveTo>
                <a:cubicBezTo>
                  <a:pt x="85" y="49"/>
                  <a:pt x="79" y="55"/>
                  <a:pt x="79" y="68"/>
                </a:cubicBezTo>
                <a:cubicBezTo>
                  <a:pt x="79" y="80"/>
                  <a:pt x="85" y="86"/>
                  <a:pt x="98" y="86"/>
                </a:cubicBezTo>
                <a:cubicBezTo>
                  <a:pt x="112" y="86"/>
                  <a:pt x="118" y="80"/>
                  <a:pt x="118" y="68"/>
                </a:cubicBezTo>
                <a:cubicBezTo>
                  <a:pt x="118" y="55"/>
                  <a:pt x="112" y="49"/>
                  <a:pt x="98" y="49"/>
                </a:cubicBezTo>
                <a:lnTo>
                  <a:pt x="98" y="49"/>
                </a:lnTo>
                <a:lnTo>
                  <a:pt x="98" y="3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8" name="Freeform 226"/>
          <p:cNvSpPr>
            <a:spLocks noChangeArrowheads="1"/>
          </p:cNvSpPr>
          <p:nvPr/>
        </p:nvSpPr>
        <p:spPr bwMode="auto">
          <a:xfrm>
            <a:off x="8029512" y="5829300"/>
            <a:ext cx="171450" cy="131763"/>
          </a:xfrm>
          <a:custGeom>
            <a:avLst/>
            <a:gdLst>
              <a:gd name="T0" fmla="*/ 236 w 251"/>
              <a:gd name="T1" fmla="*/ 195 h 195"/>
              <a:gd name="T2" fmla="*/ 0 w 251"/>
              <a:gd name="T3" fmla="*/ 195 h 195"/>
              <a:gd name="T4" fmla="*/ 0 w 251"/>
              <a:gd name="T5" fmla="*/ 180 h 195"/>
              <a:gd name="T6" fmla="*/ 235 w 251"/>
              <a:gd name="T7" fmla="*/ 180 h 195"/>
              <a:gd name="T8" fmla="*/ 235 w 251"/>
              <a:gd name="T9" fmla="*/ 15 h 195"/>
              <a:gd name="T10" fmla="*/ 62 w 251"/>
              <a:gd name="T11" fmla="*/ 15 h 195"/>
              <a:gd name="T12" fmla="*/ 62 w 251"/>
              <a:gd name="T13" fmla="*/ 0 h 195"/>
              <a:gd name="T14" fmla="*/ 236 w 251"/>
              <a:gd name="T15" fmla="*/ 0 h 195"/>
              <a:gd name="T16" fmla="*/ 251 w 251"/>
              <a:gd name="T17" fmla="*/ 14 h 195"/>
              <a:gd name="T18" fmla="*/ 251 w 251"/>
              <a:gd name="T19" fmla="*/ 181 h 195"/>
              <a:gd name="T20" fmla="*/ 236 w 251"/>
              <a:gd name="T21" fmla="*/ 195 h 195"/>
              <a:gd name="T22" fmla="*/ 236 w 251"/>
              <a:gd name="T23" fmla="*/ 195 h 195"/>
              <a:gd name="T24" fmla="*/ 236 w 251"/>
              <a:gd name="T25" fmla="*/ 195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1" h="195">
                <a:moveTo>
                  <a:pt x="236" y="195"/>
                </a:moveTo>
                <a:lnTo>
                  <a:pt x="0" y="195"/>
                </a:lnTo>
                <a:lnTo>
                  <a:pt x="0" y="180"/>
                </a:lnTo>
                <a:lnTo>
                  <a:pt x="235" y="180"/>
                </a:lnTo>
                <a:lnTo>
                  <a:pt x="235" y="15"/>
                </a:lnTo>
                <a:lnTo>
                  <a:pt x="62" y="15"/>
                </a:lnTo>
                <a:lnTo>
                  <a:pt x="62" y="0"/>
                </a:lnTo>
                <a:lnTo>
                  <a:pt x="236" y="0"/>
                </a:lnTo>
                <a:cubicBezTo>
                  <a:pt x="246" y="0"/>
                  <a:pt x="251" y="4"/>
                  <a:pt x="251" y="14"/>
                </a:cubicBezTo>
                <a:lnTo>
                  <a:pt x="251" y="181"/>
                </a:lnTo>
                <a:cubicBezTo>
                  <a:pt x="251" y="190"/>
                  <a:pt x="246" y="195"/>
                  <a:pt x="236" y="195"/>
                </a:cubicBezTo>
                <a:lnTo>
                  <a:pt x="236" y="195"/>
                </a:lnTo>
                <a:lnTo>
                  <a:pt x="236" y="1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29" name="Freeform 227"/>
          <p:cNvSpPr>
            <a:spLocks noChangeArrowheads="1"/>
          </p:cNvSpPr>
          <p:nvPr/>
        </p:nvSpPr>
        <p:spPr bwMode="auto">
          <a:xfrm>
            <a:off x="8026337" y="5872163"/>
            <a:ext cx="42862" cy="41275"/>
          </a:xfrm>
          <a:custGeom>
            <a:avLst/>
            <a:gdLst>
              <a:gd name="T0" fmla="*/ 31 w 62"/>
              <a:gd name="T1" fmla="*/ 60 h 60"/>
              <a:gd name="T2" fmla="*/ 0 w 62"/>
              <a:gd name="T3" fmla="*/ 30 h 60"/>
              <a:gd name="T4" fmla="*/ 31 w 62"/>
              <a:gd name="T5" fmla="*/ 0 h 60"/>
              <a:gd name="T6" fmla="*/ 62 w 62"/>
              <a:gd name="T7" fmla="*/ 30 h 60"/>
              <a:gd name="T8" fmla="*/ 31 w 62"/>
              <a:gd name="T9" fmla="*/ 60 h 60"/>
              <a:gd name="T10" fmla="*/ 31 w 62"/>
              <a:gd name="T11" fmla="*/ 60 h 60"/>
              <a:gd name="T12" fmla="*/ 31 w 62"/>
              <a:gd name="T13" fmla="*/ 60 h 60"/>
              <a:gd name="T14" fmla="*/ 31 w 62"/>
              <a:gd name="T15" fmla="*/ 15 h 60"/>
              <a:gd name="T16" fmla="*/ 15 w 62"/>
              <a:gd name="T17" fmla="*/ 30 h 60"/>
              <a:gd name="T18" fmla="*/ 31 w 62"/>
              <a:gd name="T19" fmla="*/ 45 h 60"/>
              <a:gd name="T20" fmla="*/ 47 w 62"/>
              <a:gd name="T21" fmla="*/ 30 h 60"/>
              <a:gd name="T22" fmla="*/ 31 w 62"/>
              <a:gd name="T23" fmla="*/ 15 h 60"/>
              <a:gd name="T24" fmla="*/ 31 w 62"/>
              <a:gd name="T25" fmla="*/ 15 h 60"/>
              <a:gd name="T26" fmla="*/ 31 w 62"/>
              <a:gd name="T27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2" h="60">
                <a:moveTo>
                  <a:pt x="31" y="60"/>
                </a:moveTo>
                <a:cubicBezTo>
                  <a:pt x="10" y="60"/>
                  <a:pt x="0" y="50"/>
                  <a:pt x="0" y="30"/>
                </a:cubicBezTo>
                <a:cubicBezTo>
                  <a:pt x="0" y="10"/>
                  <a:pt x="10" y="0"/>
                  <a:pt x="31" y="0"/>
                </a:cubicBezTo>
                <a:cubicBezTo>
                  <a:pt x="52" y="0"/>
                  <a:pt x="62" y="10"/>
                  <a:pt x="62" y="30"/>
                </a:cubicBezTo>
                <a:cubicBezTo>
                  <a:pt x="62" y="50"/>
                  <a:pt x="52" y="60"/>
                  <a:pt x="31" y="60"/>
                </a:cubicBezTo>
                <a:lnTo>
                  <a:pt x="31" y="60"/>
                </a:lnTo>
                <a:lnTo>
                  <a:pt x="31" y="60"/>
                </a:lnTo>
                <a:close/>
                <a:moveTo>
                  <a:pt x="31" y="15"/>
                </a:moveTo>
                <a:cubicBezTo>
                  <a:pt x="20" y="15"/>
                  <a:pt x="15" y="20"/>
                  <a:pt x="15" y="30"/>
                </a:cubicBezTo>
                <a:cubicBezTo>
                  <a:pt x="15" y="40"/>
                  <a:pt x="20" y="45"/>
                  <a:pt x="31" y="45"/>
                </a:cubicBezTo>
                <a:cubicBezTo>
                  <a:pt x="41" y="45"/>
                  <a:pt x="47" y="40"/>
                  <a:pt x="47" y="30"/>
                </a:cubicBezTo>
                <a:cubicBezTo>
                  <a:pt x="47" y="20"/>
                  <a:pt x="41" y="15"/>
                  <a:pt x="31" y="15"/>
                </a:cubicBezTo>
                <a:lnTo>
                  <a:pt x="31" y="15"/>
                </a:lnTo>
                <a:lnTo>
                  <a:pt x="31" y="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0" name="Freeform 228"/>
          <p:cNvSpPr>
            <a:spLocks noChangeArrowheads="1"/>
          </p:cNvSpPr>
          <p:nvPr/>
        </p:nvSpPr>
        <p:spPr bwMode="auto">
          <a:xfrm>
            <a:off x="8080312" y="5872163"/>
            <a:ext cx="42862" cy="41275"/>
          </a:xfrm>
          <a:custGeom>
            <a:avLst/>
            <a:gdLst>
              <a:gd name="T0" fmla="*/ 31 w 62"/>
              <a:gd name="T1" fmla="*/ 60 h 60"/>
              <a:gd name="T2" fmla="*/ 0 w 62"/>
              <a:gd name="T3" fmla="*/ 30 h 60"/>
              <a:gd name="T4" fmla="*/ 31 w 62"/>
              <a:gd name="T5" fmla="*/ 0 h 60"/>
              <a:gd name="T6" fmla="*/ 62 w 62"/>
              <a:gd name="T7" fmla="*/ 30 h 60"/>
              <a:gd name="T8" fmla="*/ 31 w 62"/>
              <a:gd name="T9" fmla="*/ 60 h 60"/>
              <a:gd name="T10" fmla="*/ 31 w 62"/>
              <a:gd name="T11" fmla="*/ 60 h 60"/>
              <a:gd name="T12" fmla="*/ 31 w 62"/>
              <a:gd name="T13" fmla="*/ 60 h 60"/>
              <a:gd name="T14" fmla="*/ 31 w 62"/>
              <a:gd name="T15" fmla="*/ 15 h 60"/>
              <a:gd name="T16" fmla="*/ 15 w 62"/>
              <a:gd name="T17" fmla="*/ 30 h 60"/>
              <a:gd name="T18" fmla="*/ 31 w 62"/>
              <a:gd name="T19" fmla="*/ 45 h 60"/>
              <a:gd name="T20" fmla="*/ 47 w 62"/>
              <a:gd name="T21" fmla="*/ 30 h 60"/>
              <a:gd name="T22" fmla="*/ 31 w 62"/>
              <a:gd name="T23" fmla="*/ 15 h 60"/>
              <a:gd name="T24" fmla="*/ 31 w 62"/>
              <a:gd name="T25" fmla="*/ 15 h 60"/>
              <a:gd name="T26" fmla="*/ 31 w 62"/>
              <a:gd name="T27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2" h="60">
                <a:moveTo>
                  <a:pt x="31" y="60"/>
                </a:moveTo>
                <a:cubicBezTo>
                  <a:pt x="10" y="60"/>
                  <a:pt x="0" y="50"/>
                  <a:pt x="0" y="30"/>
                </a:cubicBezTo>
                <a:cubicBezTo>
                  <a:pt x="0" y="10"/>
                  <a:pt x="10" y="0"/>
                  <a:pt x="31" y="0"/>
                </a:cubicBezTo>
                <a:cubicBezTo>
                  <a:pt x="52" y="0"/>
                  <a:pt x="62" y="10"/>
                  <a:pt x="62" y="30"/>
                </a:cubicBezTo>
                <a:cubicBezTo>
                  <a:pt x="62" y="50"/>
                  <a:pt x="52" y="60"/>
                  <a:pt x="31" y="60"/>
                </a:cubicBezTo>
                <a:lnTo>
                  <a:pt x="31" y="60"/>
                </a:lnTo>
                <a:lnTo>
                  <a:pt x="31" y="60"/>
                </a:lnTo>
                <a:close/>
                <a:moveTo>
                  <a:pt x="31" y="15"/>
                </a:moveTo>
                <a:cubicBezTo>
                  <a:pt x="20" y="15"/>
                  <a:pt x="15" y="20"/>
                  <a:pt x="15" y="30"/>
                </a:cubicBezTo>
                <a:cubicBezTo>
                  <a:pt x="15" y="40"/>
                  <a:pt x="20" y="45"/>
                  <a:pt x="31" y="45"/>
                </a:cubicBezTo>
                <a:cubicBezTo>
                  <a:pt x="41" y="45"/>
                  <a:pt x="47" y="40"/>
                  <a:pt x="47" y="30"/>
                </a:cubicBezTo>
                <a:cubicBezTo>
                  <a:pt x="47" y="20"/>
                  <a:pt x="41" y="15"/>
                  <a:pt x="31" y="15"/>
                </a:cubicBezTo>
                <a:lnTo>
                  <a:pt x="31" y="15"/>
                </a:lnTo>
                <a:lnTo>
                  <a:pt x="31" y="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1" name="Freeform 229"/>
          <p:cNvSpPr>
            <a:spLocks noChangeArrowheads="1"/>
          </p:cNvSpPr>
          <p:nvPr/>
        </p:nvSpPr>
        <p:spPr bwMode="auto">
          <a:xfrm>
            <a:off x="8029512" y="5926138"/>
            <a:ext cx="38100" cy="9525"/>
          </a:xfrm>
          <a:custGeom>
            <a:avLst/>
            <a:gdLst>
              <a:gd name="T0" fmla="*/ 0 w 55"/>
              <a:gd name="T1" fmla="*/ 0 h 15"/>
              <a:gd name="T2" fmla="*/ 55 w 55"/>
              <a:gd name="T3" fmla="*/ 0 h 15"/>
              <a:gd name="T4" fmla="*/ 55 w 55"/>
              <a:gd name="T5" fmla="*/ 15 h 15"/>
              <a:gd name="T6" fmla="*/ 0 w 55"/>
              <a:gd name="T7" fmla="*/ 15 h 15"/>
              <a:gd name="T8" fmla="*/ 0 w 55"/>
              <a:gd name="T9" fmla="*/ 0 h 15"/>
              <a:gd name="T10" fmla="*/ 0 w 55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" h="15">
                <a:moveTo>
                  <a:pt x="0" y="0"/>
                </a:moveTo>
                <a:lnTo>
                  <a:pt x="55" y="0"/>
                </a:lnTo>
                <a:lnTo>
                  <a:pt x="55" y="15"/>
                </a:lnTo>
                <a:lnTo>
                  <a:pt x="0" y="1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2" name="Freeform 230"/>
          <p:cNvSpPr>
            <a:spLocks noChangeArrowheads="1"/>
          </p:cNvSpPr>
          <p:nvPr/>
        </p:nvSpPr>
        <p:spPr bwMode="auto">
          <a:xfrm>
            <a:off x="8083487" y="5926138"/>
            <a:ext cx="36512" cy="9525"/>
          </a:xfrm>
          <a:custGeom>
            <a:avLst/>
            <a:gdLst>
              <a:gd name="T0" fmla="*/ 0 w 55"/>
              <a:gd name="T1" fmla="*/ 0 h 15"/>
              <a:gd name="T2" fmla="*/ 55 w 55"/>
              <a:gd name="T3" fmla="*/ 0 h 15"/>
              <a:gd name="T4" fmla="*/ 55 w 55"/>
              <a:gd name="T5" fmla="*/ 15 h 15"/>
              <a:gd name="T6" fmla="*/ 0 w 55"/>
              <a:gd name="T7" fmla="*/ 15 h 15"/>
              <a:gd name="T8" fmla="*/ 0 w 55"/>
              <a:gd name="T9" fmla="*/ 0 h 15"/>
              <a:gd name="T10" fmla="*/ 0 w 55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" h="15">
                <a:moveTo>
                  <a:pt x="0" y="0"/>
                </a:moveTo>
                <a:lnTo>
                  <a:pt x="55" y="0"/>
                </a:lnTo>
                <a:lnTo>
                  <a:pt x="55" y="15"/>
                </a:lnTo>
                <a:lnTo>
                  <a:pt x="0" y="1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3" name="Freeform 231"/>
          <p:cNvSpPr>
            <a:spLocks noChangeArrowheads="1"/>
          </p:cNvSpPr>
          <p:nvPr/>
        </p:nvSpPr>
        <p:spPr bwMode="auto">
          <a:xfrm>
            <a:off x="8135874" y="5926138"/>
            <a:ext cx="38100" cy="9525"/>
          </a:xfrm>
          <a:custGeom>
            <a:avLst/>
            <a:gdLst>
              <a:gd name="T0" fmla="*/ 0 w 55"/>
              <a:gd name="T1" fmla="*/ 0 h 15"/>
              <a:gd name="T2" fmla="*/ 55 w 55"/>
              <a:gd name="T3" fmla="*/ 0 h 15"/>
              <a:gd name="T4" fmla="*/ 55 w 55"/>
              <a:gd name="T5" fmla="*/ 15 h 15"/>
              <a:gd name="T6" fmla="*/ 0 w 55"/>
              <a:gd name="T7" fmla="*/ 15 h 15"/>
              <a:gd name="T8" fmla="*/ 0 w 55"/>
              <a:gd name="T9" fmla="*/ 0 h 15"/>
              <a:gd name="T10" fmla="*/ 0 w 55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" h="15">
                <a:moveTo>
                  <a:pt x="0" y="0"/>
                </a:moveTo>
                <a:lnTo>
                  <a:pt x="55" y="0"/>
                </a:lnTo>
                <a:lnTo>
                  <a:pt x="55" y="15"/>
                </a:lnTo>
                <a:lnTo>
                  <a:pt x="0" y="1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4" name="Freeform 232"/>
          <p:cNvSpPr>
            <a:spLocks noChangeArrowheads="1"/>
          </p:cNvSpPr>
          <p:nvPr/>
        </p:nvSpPr>
        <p:spPr bwMode="auto">
          <a:xfrm>
            <a:off x="7759637" y="6130925"/>
            <a:ext cx="623887" cy="727075"/>
          </a:xfrm>
          <a:custGeom>
            <a:avLst/>
            <a:gdLst>
              <a:gd name="T0" fmla="*/ 914 w 914"/>
              <a:gd name="T1" fmla="*/ 1024 h 1064"/>
              <a:gd name="T2" fmla="*/ 874 w 914"/>
              <a:gd name="T3" fmla="*/ 1064 h 1064"/>
              <a:gd name="T4" fmla="*/ 40 w 914"/>
              <a:gd name="T5" fmla="*/ 1064 h 1064"/>
              <a:gd name="T6" fmla="*/ 0 w 914"/>
              <a:gd name="T7" fmla="*/ 1024 h 1064"/>
              <a:gd name="T8" fmla="*/ 0 w 914"/>
              <a:gd name="T9" fmla="*/ 40 h 1064"/>
              <a:gd name="T10" fmla="*/ 40 w 914"/>
              <a:gd name="T11" fmla="*/ 0 h 1064"/>
              <a:gd name="T12" fmla="*/ 874 w 914"/>
              <a:gd name="T13" fmla="*/ 0 h 1064"/>
              <a:gd name="T14" fmla="*/ 914 w 914"/>
              <a:gd name="T15" fmla="*/ 40 h 1064"/>
              <a:gd name="T16" fmla="*/ 914 w 914"/>
              <a:gd name="T17" fmla="*/ 1024 h 1064"/>
              <a:gd name="T18" fmla="*/ 914 w 914"/>
              <a:gd name="T19" fmla="*/ 1024 h 1064"/>
              <a:gd name="T20" fmla="*/ 914 w 914"/>
              <a:gd name="T21" fmla="*/ 1024 h 1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1064">
                <a:moveTo>
                  <a:pt x="914" y="1024"/>
                </a:moveTo>
                <a:cubicBezTo>
                  <a:pt x="914" y="1051"/>
                  <a:pt x="901" y="1064"/>
                  <a:pt x="874" y="1064"/>
                </a:cubicBezTo>
                <a:lnTo>
                  <a:pt x="40" y="1064"/>
                </a:lnTo>
                <a:cubicBezTo>
                  <a:pt x="13" y="1064"/>
                  <a:pt x="0" y="1051"/>
                  <a:pt x="0" y="1024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1024"/>
                </a:lnTo>
                <a:lnTo>
                  <a:pt x="914" y="1024"/>
                </a:lnTo>
                <a:lnTo>
                  <a:pt x="914" y="10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5" name="Text Box 233"/>
          <p:cNvSpPr txBox="1">
            <a:spLocks noChangeArrowheads="1"/>
          </p:cNvSpPr>
          <p:nvPr/>
        </p:nvSpPr>
        <p:spPr bwMode="auto">
          <a:xfrm>
            <a:off x="7764399" y="6137275"/>
            <a:ext cx="617538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Using AWS secret access key,upload to s3 bucket</a:t>
            </a:r>
          </a:p>
        </p:txBody>
      </p:sp>
      <p:sp>
        <p:nvSpPr>
          <p:cNvPr id="236" name="Freeform 234"/>
          <p:cNvSpPr>
            <a:spLocks/>
          </p:cNvSpPr>
          <p:nvPr/>
        </p:nvSpPr>
        <p:spPr bwMode="auto">
          <a:xfrm>
            <a:off x="8320024" y="5875338"/>
            <a:ext cx="187325" cy="163512"/>
          </a:xfrm>
          <a:custGeom>
            <a:avLst/>
            <a:gdLst>
              <a:gd name="T0" fmla="*/ 275 w 275"/>
              <a:gd name="T1" fmla="*/ 199 h 239"/>
              <a:gd name="T2" fmla="*/ 235 w 275"/>
              <a:gd name="T3" fmla="*/ 239 h 239"/>
              <a:gd name="T4" fmla="*/ 40 w 275"/>
              <a:gd name="T5" fmla="*/ 239 h 239"/>
              <a:gd name="T6" fmla="*/ 0 w 275"/>
              <a:gd name="T7" fmla="*/ 199 h 239"/>
              <a:gd name="T8" fmla="*/ 0 w 275"/>
              <a:gd name="T9" fmla="*/ 40 h 239"/>
              <a:gd name="T10" fmla="*/ 40 w 275"/>
              <a:gd name="T11" fmla="*/ 0 h 239"/>
              <a:gd name="T12" fmla="*/ 235 w 275"/>
              <a:gd name="T13" fmla="*/ 0 h 239"/>
              <a:gd name="T14" fmla="*/ 275 w 275"/>
              <a:gd name="T15" fmla="*/ 40 h 239"/>
              <a:gd name="T16" fmla="*/ 275 w 275"/>
              <a:gd name="T17" fmla="*/ 199 h 239"/>
              <a:gd name="T18" fmla="*/ 275 w 275"/>
              <a:gd name="T19" fmla="*/ 199 h 239"/>
              <a:gd name="T20" fmla="*/ 275 w 275"/>
              <a:gd name="T21" fmla="*/ 19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5" h="239">
                <a:moveTo>
                  <a:pt x="275" y="199"/>
                </a:moveTo>
                <a:cubicBezTo>
                  <a:pt x="275" y="226"/>
                  <a:pt x="261" y="239"/>
                  <a:pt x="235" y="239"/>
                </a:cubicBezTo>
                <a:lnTo>
                  <a:pt x="40" y="239"/>
                </a:lnTo>
                <a:cubicBezTo>
                  <a:pt x="13" y="239"/>
                  <a:pt x="0" y="226"/>
                  <a:pt x="0" y="199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35" y="0"/>
                </a:lnTo>
                <a:cubicBezTo>
                  <a:pt x="261" y="0"/>
                  <a:pt x="275" y="13"/>
                  <a:pt x="275" y="40"/>
                </a:cubicBezTo>
                <a:lnTo>
                  <a:pt x="275" y="199"/>
                </a:lnTo>
                <a:lnTo>
                  <a:pt x="275" y="199"/>
                </a:lnTo>
                <a:lnTo>
                  <a:pt x="275" y="19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545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7" name="Text Box 235"/>
          <p:cNvSpPr txBox="1">
            <a:spLocks noChangeArrowheads="1"/>
          </p:cNvSpPr>
          <p:nvPr/>
        </p:nvSpPr>
        <p:spPr bwMode="auto">
          <a:xfrm>
            <a:off x="8326374" y="5880100"/>
            <a:ext cx="177800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238" name="Freeform 236"/>
          <p:cNvSpPr>
            <a:spLocks noChangeArrowheads="1"/>
          </p:cNvSpPr>
          <p:nvPr/>
        </p:nvSpPr>
        <p:spPr bwMode="auto">
          <a:xfrm>
            <a:off x="5765737" y="5246688"/>
            <a:ext cx="623887" cy="195262"/>
          </a:xfrm>
          <a:custGeom>
            <a:avLst/>
            <a:gdLst>
              <a:gd name="T0" fmla="*/ 914 w 914"/>
              <a:gd name="T1" fmla="*/ 243 h 283"/>
              <a:gd name="T2" fmla="*/ 874 w 914"/>
              <a:gd name="T3" fmla="*/ 283 h 283"/>
              <a:gd name="T4" fmla="*/ 40 w 914"/>
              <a:gd name="T5" fmla="*/ 283 h 283"/>
              <a:gd name="T6" fmla="*/ 0 w 914"/>
              <a:gd name="T7" fmla="*/ 243 h 283"/>
              <a:gd name="T8" fmla="*/ 0 w 914"/>
              <a:gd name="T9" fmla="*/ 40 h 283"/>
              <a:gd name="T10" fmla="*/ 40 w 914"/>
              <a:gd name="T11" fmla="*/ 0 h 283"/>
              <a:gd name="T12" fmla="*/ 874 w 914"/>
              <a:gd name="T13" fmla="*/ 0 h 283"/>
              <a:gd name="T14" fmla="*/ 914 w 914"/>
              <a:gd name="T15" fmla="*/ 40 h 283"/>
              <a:gd name="T16" fmla="*/ 914 w 914"/>
              <a:gd name="T17" fmla="*/ 243 h 283"/>
              <a:gd name="T18" fmla="*/ 914 w 914"/>
              <a:gd name="T19" fmla="*/ 243 h 283"/>
              <a:gd name="T20" fmla="*/ 914 w 914"/>
              <a:gd name="T21" fmla="*/ 24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14" h="283">
                <a:moveTo>
                  <a:pt x="914" y="243"/>
                </a:moveTo>
                <a:cubicBezTo>
                  <a:pt x="914" y="270"/>
                  <a:pt x="901" y="283"/>
                  <a:pt x="874" y="283"/>
                </a:cubicBezTo>
                <a:lnTo>
                  <a:pt x="40" y="283"/>
                </a:lnTo>
                <a:cubicBezTo>
                  <a:pt x="13" y="283"/>
                  <a:pt x="0" y="270"/>
                  <a:pt x="0" y="243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874" y="0"/>
                </a:lnTo>
                <a:cubicBezTo>
                  <a:pt x="901" y="0"/>
                  <a:pt x="914" y="13"/>
                  <a:pt x="914" y="40"/>
                </a:cubicBezTo>
                <a:lnTo>
                  <a:pt x="914" y="243"/>
                </a:lnTo>
                <a:lnTo>
                  <a:pt x="914" y="243"/>
                </a:lnTo>
                <a:lnTo>
                  <a:pt x="914" y="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39" name="Text Box 237"/>
          <p:cNvSpPr txBox="1">
            <a:spLocks noChangeArrowheads="1"/>
          </p:cNvSpPr>
          <p:nvPr/>
        </p:nvSpPr>
        <p:spPr bwMode="auto">
          <a:xfrm>
            <a:off x="5772087" y="5253038"/>
            <a:ext cx="615950" cy="18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s3 bucket</a:t>
            </a:r>
          </a:p>
        </p:txBody>
      </p:sp>
      <p:sp>
        <p:nvSpPr>
          <p:cNvPr id="240" name="Freeform 238"/>
          <p:cNvSpPr>
            <a:spLocks/>
          </p:cNvSpPr>
          <p:nvPr/>
        </p:nvSpPr>
        <p:spPr bwMode="auto">
          <a:xfrm>
            <a:off x="8564499" y="5970588"/>
            <a:ext cx="295275" cy="217487"/>
          </a:xfrm>
          <a:custGeom>
            <a:avLst/>
            <a:gdLst>
              <a:gd name="T0" fmla="*/ 0 w 432"/>
              <a:gd name="T1" fmla="*/ 42 h 318"/>
              <a:gd name="T2" fmla="*/ 219 w 432"/>
              <a:gd name="T3" fmla="*/ 0 h 318"/>
              <a:gd name="T4" fmla="*/ 193 w 432"/>
              <a:gd name="T5" fmla="*/ 49 h 318"/>
              <a:gd name="T6" fmla="*/ 432 w 432"/>
              <a:gd name="T7" fmla="*/ 172 h 318"/>
              <a:gd name="T8" fmla="*/ 358 w 432"/>
              <a:gd name="T9" fmla="*/ 318 h 318"/>
              <a:gd name="T10" fmla="*/ 119 w 432"/>
              <a:gd name="T11" fmla="*/ 195 h 318"/>
              <a:gd name="T12" fmla="*/ 93 w 432"/>
              <a:gd name="T13" fmla="*/ 244 h 318"/>
              <a:gd name="T14" fmla="*/ 0 w 432"/>
              <a:gd name="T15" fmla="*/ 42 h 318"/>
              <a:gd name="T16" fmla="*/ 0 w 432"/>
              <a:gd name="T17" fmla="*/ 42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2" h="318">
                <a:moveTo>
                  <a:pt x="0" y="42"/>
                </a:moveTo>
                <a:lnTo>
                  <a:pt x="219" y="0"/>
                </a:lnTo>
                <a:lnTo>
                  <a:pt x="193" y="49"/>
                </a:lnTo>
                <a:lnTo>
                  <a:pt x="432" y="172"/>
                </a:lnTo>
                <a:lnTo>
                  <a:pt x="358" y="318"/>
                </a:lnTo>
                <a:lnTo>
                  <a:pt x="119" y="195"/>
                </a:lnTo>
                <a:lnTo>
                  <a:pt x="93" y="244"/>
                </a:lnTo>
                <a:lnTo>
                  <a:pt x="0" y="42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1" name="Text Box 239"/>
          <p:cNvSpPr txBox="1">
            <a:spLocks noChangeArrowheads="1"/>
          </p:cNvSpPr>
          <p:nvPr/>
        </p:nvSpPr>
        <p:spPr bwMode="auto">
          <a:xfrm rot="12420000">
            <a:off x="8624824" y="6029325"/>
            <a:ext cx="222250" cy="11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sp>
        <p:nvSpPr>
          <p:cNvPr id="242" name="Freeform 240"/>
          <p:cNvSpPr>
            <a:spLocks/>
          </p:cNvSpPr>
          <p:nvPr/>
        </p:nvSpPr>
        <p:spPr bwMode="auto">
          <a:xfrm>
            <a:off x="4957699" y="2546350"/>
            <a:ext cx="2308225" cy="841375"/>
          </a:xfrm>
          <a:custGeom>
            <a:avLst/>
            <a:gdLst>
              <a:gd name="T0" fmla="*/ 3380 w 3380"/>
              <a:gd name="T1" fmla="*/ 1232 h 1232"/>
              <a:gd name="T2" fmla="*/ 1688 w 3380"/>
              <a:gd name="T3" fmla="*/ 799 h 1232"/>
              <a:gd name="T4" fmla="*/ 0 w 3380"/>
              <a:gd name="T5" fmla="*/ 0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380" h="1232">
                <a:moveTo>
                  <a:pt x="3380" y="1232"/>
                </a:moveTo>
                <a:cubicBezTo>
                  <a:pt x="2688" y="1101"/>
                  <a:pt x="2124" y="956"/>
                  <a:pt x="1688" y="799"/>
                </a:cubicBezTo>
                <a:cubicBezTo>
                  <a:pt x="1221" y="631"/>
                  <a:pt x="659" y="364"/>
                  <a:pt x="0" y="0"/>
                </a:cubicBezTo>
              </a:path>
            </a:pathLst>
          </a:custGeom>
          <a:noFill/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3" name="Freeform 241"/>
          <p:cNvSpPr>
            <a:spLocks/>
          </p:cNvSpPr>
          <p:nvPr/>
        </p:nvSpPr>
        <p:spPr bwMode="auto">
          <a:xfrm>
            <a:off x="5805424" y="3084513"/>
            <a:ext cx="298450" cy="214312"/>
          </a:xfrm>
          <a:custGeom>
            <a:avLst/>
            <a:gdLst>
              <a:gd name="T0" fmla="*/ 218 w 436"/>
              <a:gd name="T1" fmla="*/ 0 h 313"/>
              <a:gd name="T2" fmla="*/ 193 w 436"/>
              <a:gd name="T3" fmla="*/ 50 h 313"/>
              <a:gd name="T4" fmla="*/ 436 w 436"/>
              <a:gd name="T5" fmla="*/ 166 h 313"/>
              <a:gd name="T6" fmla="*/ 365 w 436"/>
              <a:gd name="T7" fmla="*/ 313 h 313"/>
              <a:gd name="T8" fmla="*/ 123 w 436"/>
              <a:gd name="T9" fmla="*/ 197 h 313"/>
              <a:gd name="T10" fmla="*/ 99 w 436"/>
              <a:gd name="T11" fmla="*/ 248 h 313"/>
              <a:gd name="T12" fmla="*/ 0 w 436"/>
              <a:gd name="T13" fmla="*/ 48 h 313"/>
              <a:gd name="T14" fmla="*/ 218 w 436"/>
              <a:gd name="T15" fmla="*/ 0 h 313"/>
              <a:gd name="T16" fmla="*/ 218 w 436"/>
              <a:gd name="T17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6" h="313">
                <a:moveTo>
                  <a:pt x="218" y="0"/>
                </a:moveTo>
                <a:lnTo>
                  <a:pt x="193" y="50"/>
                </a:lnTo>
                <a:lnTo>
                  <a:pt x="436" y="166"/>
                </a:lnTo>
                <a:lnTo>
                  <a:pt x="365" y="313"/>
                </a:lnTo>
                <a:lnTo>
                  <a:pt x="123" y="197"/>
                </a:lnTo>
                <a:lnTo>
                  <a:pt x="99" y="248"/>
                </a:lnTo>
                <a:lnTo>
                  <a:pt x="0" y="48"/>
                </a:lnTo>
                <a:lnTo>
                  <a:pt x="218" y="0"/>
                </a:lnTo>
                <a:lnTo>
                  <a:pt x="218" y="0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4" name="Text Box 242"/>
          <p:cNvSpPr txBox="1">
            <a:spLocks noChangeArrowheads="1"/>
          </p:cNvSpPr>
          <p:nvPr/>
        </p:nvSpPr>
        <p:spPr bwMode="auto">
          <a:xfrm rot="1500000">
            <a:off x="5867337" y="3143250"/>
            <a:ext cx="222250" cy="11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sp>
        <p:nvSpPr>
          <p:cNvPr id="245" name="Freeform 243"/>
          <p:cNvSpPr>
            <a:spLocks/>
          </p:cNvSpPr>
          <p:nvPr/>
        </p:nvSpPr>
        <p:spPr bwMode="auto">
          <a:xfrm>
            <a:off x="5186299" y="803275"/>
            <a:ext cx="152400" cy="163513"/>
          </a:xfrm>
          <a:custGeom>
            <a:avLst/>
            <a:gdLst>
              <a:gd name="T0" fmla="*/ 222 w 222"/>
              <a:gd name="T1" fmla="*/ 199 h 239"/>
              <a:gd name="T2" fmla="*/ 182 w 222"/>
              <a:gd name="T3" fmla="*/ 239 h 239"/>
              <a:gd name="T4" fmla="*/ 40 w 222"/>
              <a:gd name="T5" fmla="*/ 239 h 239"/>
              <a:gd name="T6" fmla="*/ 0 w 222"/>
              <a:gd name="T7" fmla="*/ 199 h 239"/>
              <a:gd name="T8" fmla="*/ 0 w 222"/>
              <a:gd name="T9" fmla="*/ 40 h 239"/>
              <a:gd name="T10" fmla="*/ 40 w 222"/>
              <a:gd name="T11" fmla="*/ 0 h 239"/>
              <a:gd name="T12" fmla="*/ 182 w 222"/>
              <a:gd name="T13" fmla="*/ 0 h 239"/>
              <a:gd name="T14" fmla="*/ 222 w 222"/>
              <a:gd name="T15" fmla="*/ 40 h 239"/>
              <a:gd name="T16" fmla="*/ 222 w 222"/>
              <a:gd name="T17" fmla="*/ 199 h 239"/>
              <a:gd name="T18" fmla="*/ 222 w 222"/>
              <a:gd name="T19" fmla="*/ 199 h 239"/>
              <a:gd name="T20" fmla="*/ 222 w 222"/>
              <a:gd name="T21" fmla="*/ 19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2" h="239">
                <a:moveTo>
                  <a:pt x="222" y="199"/>
                </a:moveTo>
                <a:cubicBezTo>
                  <a:pt x="222" y="226"/>
                  <a:pt x="208" y="239"/>
                  <a:pt x="182" y="239"/>
                </a:cubicBezTo>
                <a:lnTo>
                  <a:pt x="40" y="239"/>
                </a:lnTo>
                <a:cubicBezTo>
                  <a:pt x="13" y="239"/>
                  <a:pt x="0" y="226"/>
                  <a:pt x="0" y="199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182" y="0"/>
                </a:lnTo>
                <a:cubicBezTo>
                  <a:pt x="208" y="0"/>
                  <a:pt x="222" y="13"/>
                  <a:pt x="222" y="40"/>
                </a:cubicBezTo>
                <a:lnTo>
                  <a:pt x="222" y="199"/>
                </a:lnTo>
                <a:lnTo>
                  <a:pt x="222" y="199"/>
                </a:lnTo>
                <a:lnTo>
                  <a:pt x="222" y="19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545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6" name="Text Box 244"/>
          <p:cNvSpPr txBox="1">
            <a:spLocks noChangeArrowheads="1"/>
          </p:cNvSpPr>
          <p:nvPr/>
        </p:nvSpPr>
        <p:spPr bwMode="auto">
          <a:xfrm>
            <a:off x="5192649" y="809625"/>
            <a:ext cx="141288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47" name="Freeform 245"/>
          <p:cNvSpPr>
            <a:spLocks/>
          </p:cNvSpPr>
          <p:nvPr/>
        </p:nvSpPr>
        <p:spPr bwMode="auto">
          <a:xfrm>
            <a:off x="5302187" y="2125663"/>
            <a:ext cx="152400" cy="163512"/>
          </a:xfrm>
          <a:custGeom>
            <a:avLst/>
            <a:gdLst>
              <a:gd name="T0" fmla="*/ 222 w 222"/>
              <a:gd name="T1" fmla="*/ 199 h 239"/>
              <a:gd name="T2" fmla="*/ 182 w 222"/>
              <a:gd name="T3" fmla="*/ 239 h 239"/>
              <a:gd name="T4" fmla="*/ 40 w 222"/>
              <a:gd name="T5" fmla="*/ 239 h 239"/>
              <a:gd name="T6" fmla="*/ 0 w 222"/>
              <a:gd name="T7" fmla="*/ 199 h 239"/>
              <a:gd name="T8" fmla="*/ 0 w 222"/>
              <a:gd name="T9" fmla="*/ 40 h 239"/>
              <a:gd name="T10" fmla="*/ 40 w 222"/>
              <a:gd name="T11" fmla="*/ 0 h 239"/>
              <a:gd name="T12" fmla="*/ 182 w 222"/>
              <a:gd name="T13" fmla="*/ 0 h 239"/>
              <a:gd name="T14" fmla="*/ 222 w 222"/>
              <a:gd name="T15" fmla="*/ 40 h 239"/>
              <a:gd name="T16" fmla="*/ 222 w 222"/>
              <a:gd name="T17" fmla="*/ 199 h 239"/>
              <a:gd name="T18" fmla="*/ 222 w 222"/>
              <a:gd name="T19" fmla="*/ 199 h 239"/>
              <a:gd name="T20" fmla="*/ 222 w 222"/>
              <a:gd name="T21" fmla="*/ 19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2" h="239">
                <a:moveTo>
                  <a:pt x="222" y="199"/>
                </a:moveTo>
                <a:cubicBezTo>
                  <a:pt x="222" y="226"/>
                  <a:pt x="208" y="239"/>
                  <a:pt x="182" y="239"/>
                </a:cubicBezTo>
                <a:lnTo>
                  <a:pt x="40" y="239"/>
                </a:lnTo>
                <a:cubicBezTo>
                  <a:pt x="13" y="239"/>
                  <a:pt x="0" y="226"/>
                  <a:pt x="0" y="199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182" y="0"/>
                </a:lnTo>
                <a:cubicBezTo>
                  <a:pt x="208" y="0"/>
                  <a:pt x="222" y="13"/>
                  <a:pt x="222" y="40"/>
                </a:cubicBezTo>
                <a:lnTo>
                  <a:pt x="222" y="199"/>
                </a:lnTo>
                <a:lnTo>
                  <a:pt x="222" y="199"/>
                </a:lnTo>
                <a:lnTo>
                  <a:pt x="222" y="19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545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48" name="Text Box 246"/>
          <p:cNvSpPr txBox="1">
            <a:spLocks noChangeArrowheads="1"/>
          </p:cNvSpPr>
          <p:nvPr/>
        </p:nvSpPr>
        <p:spPr bwMode="auto">
          <a:xfrm>
            <a:off x="5308537" y="2132013"/>
            <a:ext cx="141287" cy="15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49" name="Freeform 247"/>
          <p:cNvSpPr>
            <a:spLocks/>
          </p:cNvSpPr>
          <p:nvPr/>
        </p:nvSpPr>
        <p:spPr bwMode="auto">
          <a:xfrm>
            <a:off x="6162612" y="2659063"/>
            <a:ext cx="150812" cy="163512"/>
          </a:xfrm>
          <a:custGeom>
            <a:avLst/>
            <a:gdLst>
              <a:gd name="T0" fmla="*/ 222 w 222"/>
              <a:gd name="T1" fmla="*/ 199 h 239"/>
              <a:gd name="T2" fmla="*/ 182 w 222"/>
              <a:gd name="T3" fmla="*/ 239 h 239"/>
              <a:gd name="T4" fmla="*/ 40 w 222"/>
              <a:gd name="T5" fmla="*/ 239 h 239"/>
              <a:gd name="T6" fmla="*/ 0 w 222"/>
              <a:gd name="T7" fmla="*/ 199 h 239"/>
              <a:gd name="T8" fmla="*/ 0 w 222"/>
              <a:gd name="T9" fmla="*/ 40 h 239"/>
              <a:gd name="T10" fmla="*/ 40 w 222"/>
              <a:gd name="T11" fmla="*/ 0 h 239"/>
              <a:gd name="T12" fmla="*/ 182 w 222"/>
              <a:gd name="T13" fmla="*/ 0 h 239"/>
              <a:gd name="T14" fmla="*/ 222 w 222"/>
              <a:gd name="T15" fmla="*/ 40 h 239"/>
              <a:gd name="T16" fmla="*/ 222 w 222"/>
              <a:gd name="T17" fmla="*/ 199 h 239"/>
              <a:gd name="T18" fmla="*/ 222 w 222"/>
              <a:gd name="T19" fmla="*/ 199 h 239"/>
              <a:gd name="T20" fmla="*/ 222 w 222"/>
              <a:gd name="T21" fmla="*/ 19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2" h="239">
                <a:moveTo>
                  <a:pt x="222" y="199"/>
                </a:moveTo>
                <a:cubicBezTo>
                  <a:pt x="222" y="226"/>
                  <a:pt x="208" y="239"/>
                  <a:pt x="182" y="239"/>
                </a:cubicBezTo>
                <a:lnTo>
                  <a:pt x="40" y="239"/>
                </a:lnTo>
                <a:cubicBezTo>
                  <a:pt x="13" y="239"/>
                  <a:pt x="0" y="226"/>
                  <a:pt x="0" y="199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182" y="0"/>
                </a:lnTo>
                <a:cubicBezTo>
                  <a:pt x="208" y="0"/>
                  <a:pt x="222" y="13"/>
                  <a:pt x="222" y="40"/>
                </a:cubicBezTo>
                <a:lnTo>
                  <a:pt x="222" y="199"/>
                </a:lnTo>
                <a:lnTo>
                  <a:pt x="222" y="199"/>
                </a:lnTo>
                <a:lnTo>
                  <a:pt x="222" y="19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545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0" name="Text Box 248"/>
          <p:cNvSpPr txBox="1">
            <a:spLocks noChangeArrowheads="1"/>
          </p:cNvSpPr>
          <p:nvPr/>
        </p:nvSpPr>
        <p:spPr bwMode="auto">
          <a:xfrm>
            <a:off x="6167374" y="2663825"/>
            <a:ext cx="142875" cy="15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1" name="Freeform 249"/>
          <p:cNvSpPr>
            <a:spLocks/>
          </p:cNvSpPr>
          <p:nvPr/>
        </p:nvSpPr>
        <p:spPr bwMode="auto">
          <a:xfrm>
            <a:off x="6113399" y="3181350"/>
            <a:ext cx="200025" cy="163513"/>
          </a:xfrm>
          <a:custGeom>
            <a:avLst/>
            <a:gdLst>
              <a:gd name="T0" fmla="*/ 293 w 293"/>
              <a:gd name="T1" fmla="*/ 199 h 239"/>
              <a:gd name="T2" fmla="*/ 253 w 293"/>
              <a:gd name="T3" fmla="*/ 239 h 239"/>
              <a:gd name="T4" fmla="*/ 40 w 293"/>
              <a:gd name="T5" fmla="*/ 239 h 239"/>
              <a:gd name="T6" fmla="*/ 0 w 293"/>
              <a:gd name="T7" fmla="*/ 199 h 239"/>
              <a:gd name="T8" fmla="*/ 0 w 293"/>
              <a:gd name="T9" fmla="*/ 40 h 239"/>
              <a:gd name="T10" fmla="*/ 40 w 293"/>
              <a:gd name="T11" fmla="*/ 0 h 239"/>
              <a:gd name="T12" fmla="*/ 253 w 293"/>
              <a:gd name="T13" fmla="*/ 0 h 239"/>
              <a:gd name="T14" fmla="*/ 293 w 293"/>
              <a:gd name="T15" fmla="*/ 40 h 239"/>
              <a:gd name="T16" fmla="*/ 293 w 293"/>
              <a:gd name="T17" fmla="*/ 199 h 239"/>
              <a:gd name="T18" fmla="*/ 293 w 293"/>
              <a:gd name="T19" fmla="*/ 199 h 239"/>
              <a:gd name="T20" fmla="*/ 293 w 293"/>
              <a:gd name="T21" fmla="*/ 19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3" h="239">
                <a:moveTo>
                  <a:pt x="293" y="199"/>
                </a:moveTo>
                <a:cubicBezTo>
                  <a:pt x="293" y="226"/>
                  <a:pt x="279" y="239"/>
                  <a:pt x="253" y="239"/>
                </a:cubicBezTo>
                <a:lnTo>
                  <a:pt x="40" y="239"/>
                </a:lnTo>
                <a:cubicBezTo>
                  <a:pt x="13" y="239"/>
                  <a:pt x="0" y="226"/>
                  <a:pt x="0" y="199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53" y="0"/>
                </a:lnTo>
                <a:cubicBezTo>
                  <a:pt x="279" y="0"/>
                  <a:pt x="293" y="13"/>
                  <a:pt x="293" y="40"/>
                </a:cubicBezTo>
                <a:lnTo>
                  <a:pt x="293" y="199"/>
                </a:lnTo>
                <a:lnTo>
                  <a:pt x="293" y="199"/>
                </a:lnTo>
                <a:lnTo>
                  <a:pt x="293" y="19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545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2" name="Text Box 250"/>
          <p:cNvSpPr txBox="1">
            <a:spLocks noChangeArrowheads="1"/>
          </p:cNvSpPr>
          <p:nvPr/>
        </p:nvSpPr>
        <p:spPr bwMode="auto">
          <a:xfrm>
            <a:off x="6119749" y="3186113"/>
            <a:ext cx="188913" cy="15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12</a:t>
            </a:r>
          </a:p>
        </p:txBody>
      </p:sp>
      <p:sp>
        <p:nvSpPr>
          <p:cNvPr id="253" name="Freeform 251"/>
          <p:cNvSpPr>
            <a:spLocks/>
          </p:cNvSpPr>
          <p:nvPr/>
        </p:nvSpPr>
        <p:spPr bwMode="auto">
          <a:xfrm>
            <a:off x="4729099" y="2546350"/>
            <a:ext cx="1585913" cy="2116138"/>
          </a:xfrm>
          <a:custGeom>
            <a:avLst/>
            <a:gdLst>
              <a:gd name="T0" fmla="*/ 0 w 2322"/>
              <a:gd name="T1" fmla="*/ 0 h 3099"/>
              <a:gd name="T2" fmla="*/ 0 w 2322"/>
              <a:gd name="T3" fmla="*/ 1549 h 3099"/>
              <a:gd name="T4" fmla="*/ 2322 w 2322"/>
              <a:gd name="T5" fmla="*/ 1549 h 3099"/>
              <a:gd name="T6" fmla="*/ 2322 w 2322"/>
              <a:gd name="T7" fmla="*/ 3099 h 3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22" h="3099">
                <a:moveTo>
                  <a:pt x="0" y="0"/>
                </a:moveTo>
                <a:lnTo>
                  <a:pt x="0" y="1549"/>
                </a:lnTo>
                <a:lnTo>
                  <a:pt x="2322" y="1549"/>
                </a:lnTo>
                <a:lnTo>
                  <a:pt x="2322" y="3099"/>
                </a:lnTo>
              </a:path>
            </a:pathLst>
          </a:custGeom>
          <a:noFill/>
          <a:ln w="545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4" name="Freeform 252"/>
          <p:cNvSpPr>
            <a:spLocks/>
          </p:cNvSpPr>
          <p:nvPr/>
        </p:nvSpPr>
        <p:spPr bwMode="auto">
          <a:xfrm>
            <a:off x="4940237" y="3346450"/>
            <a:ext cx="365125" cy="219075"/>
          </a:xfrm>
          <a:custGeom>
            <a:avLst/>
            <a:gdLst>
              <a:gd name="T0" fmla="*/ 0 w 535"/>
              <a:gd name="T1" fmla="*/ 160 h 321"/>
              <a:gd name="T2" fmla="*/ 176 w 535"/>
              <a:gd name="T3" fmla="*/ 0 h 321"/>
              <a:gd name="T4" fmla="*/ 176 w 535"/>
              <a:gd name="T5" fmla="*/ 80 h 321"/>
              <a:gd name="T6" fmla="*/ 359 w 535"/>
              <a:gd name="T7" fmla="*/ 80 h 321"/>
              <a:gd name="T8" fmla="*/ 359 w 535"/>
              <a:gd name="T9" fmla="*/ 0 h 321"/>
              <a:gd name="T10" fmla="*/ 535 w 535"/>
              <a:gd name="T11" fmla="*/ 160 h 321"/>
              <a:gd name="T12" fmla="*/ 359 w 535"/>
              <a:gd name="T13" fmla="*/ 321 h 321"/>
              <a:gd name="T14" fmla="*/ 359 w 535"/>
              <a:gd name="T15" fmla="*/ 241 h 321"/>
              <a:gd name="T16" fmla="*/ 176 w 535"/>
              <a:gd name="T17" fmla="*/ 241 h 321"/>
              <a:gd name="T18" fmla="*/ 176 w 535"/>
              <a:gd name="T19" fmla="*/ 321 h 321"/>
              <a:gd name="T20" fmla="*/ 0 w 535"/>
              <a:gd name="T21" fmla="*/ 160 h 321"/>
              <a:gd name="T22" fmla="*/ 0 w 535"/>
              <a:gd name="T23" fmla="*/ 16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5" h="321">
                <a:moveTo>
                  <a:pt x="0" y="160"/>
                </a:moveTo>
                <a:lnTo>
                  <a:pt x="176" y="0"/>
                </a:lnTo>
                <a:lnTo>
                  <a:pt x="176" y="80"/>
                </a:lnTo>
                <a:lnTo>
                  <a:pt x="359" y="80"/>
                </a:lnTo>
                <a:lnTo>
                  <a:pt x="359" y="0"/>
                </a:lnTo>
                <a:lnTo>
                  <a:pt x="535" y="160"/>
                </a:lnTo>
                <a:lnTo>
                  <a:pt x="359" y="321"/>
                </a:lnTo>
                <a:lnTo>
                  <a:pt x="359" y="241"/>
                </a:lnTo>
                <a:lnTo>
                  <a:pt x="176" y="241"/>
                </a:lnTo>
                <a:lnTo>
                  <a:pt x="176" y="321"/>
                </a:lnTo>
                <a:lnTo>
                  <a:pt x="0" y="160"/>
                </a:lnTo>
                <a:lnTo>
                  <a:pt x="0" y="160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5" name="Text Box 253"/>
          <p:cNvSpPr txBox="1">
            <a:spLocks noChangeArrowheads="1"/>
          </p:cNvSpPr>
          <p:nvPr/>
        </p:nvSpPr>
        <p:spPr bwMode="auto">
          <a:xfrm>
            <a:off x="4994212" y="3402013"/>
            <a:ext cx="257175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sp>
        <p:nvSpPr>
          <p:cNvPr id="256" name="Freeform 254"/>
          <p:cNvSpPr>
            <a:spLocks noChangeArrowheads="1"/>
          </p:cNvSpPr>
          <p:nvPr/>
        </p:nvSpPr>
        <p:spPr bwMode="auto">
          <a:xfrm>
            <a:off x="4144899" y="2889250"/>
            <a:ext cx="46038" cy="31750"/>
          </a:xfrm>
          <a:custGeom>
            <a:avLst/>
            <a:gdLst>
              <a:gd name="T0" fmla="*/ 66 w 66"/>
              <a:gd name="T1" fmla="*/ 40 h 46"/>
              <a:gd name="T2" fmla="*/ 22 w 66"/>
              <a:gd name="T3" fmla="*/ 0 h 46"/>
              <a:gd name="T4" fmla="*/ 0 w 66"/>
              <a:gd name="T5" fmla="*/ 42 h 46"/>
              <a:gd name="T6" fmla="*/ 34 w 66"/>
              <a:gd name="T7" fmla="*/ 46 h 46"/>
              <a:gd name="T8" fmla="*/ 66 w 66"/>
              <a:gd name="T9" fmla="*/ 40 h 46"/>
              <a:gd name="T10" fmla="*/ 66 w 66"/>
              <a:gd name="T11" fmla="*/ 40 h 46"/>
              <a:gd name="T12" fmla="*/ 66 w 66"/>
              <a:gd name="T13" fmla="*/ 4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46">
                <a:moveTo>
                  <a:pt x="66" y="40"/>
                </a:moveTo>
                <a:lnTo>
                  <a:pt x="22" y="0"/>
                </a:lnTo>
                <a:lnTo>
                  <a:pt x="0" y="42"/>
                </a:lnTo>
                <a:lnTo>
                  <a:pt x="34" y="46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close/>
              </a:path>
            </a:pathLst>
          </a:custGeom>
          <a:solidFill>
            <a:srgbClr val="3C49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7" name="Freeform 255"/>
          <p:cNvSpPr>
            <a:spLocks noChangeArrowheads="1"/>
          </p:cNvSpPr>
          <p:nvPr/>
        </p:nvSpPr>
        <p:spPr bwMode="auto">
          <a:xfrm>
            <a:off x="4165537" y="2892425"/>
            <a:ext cx="220662" cy="68263"/>
          </a:xfrm>
          <a:custGeom>
            <a:avLst/>
            <a:gdLst>
              <a:gd name="T0" fmla="*/ 0 w 322"/>
              <a:gd name="T1" fmla="*/ 89 h 99"/>
              <a:gd name="T2" fmla="*/ 161 w 322"/>
              <a:gd name="T3" fmla="*/ 99 h 99"/>
              <a:gd name="T4" fmla="*/ 322 w 322"/>
              <a:gd name="T5" fmla="*/ 89 h 99"/>
              <a:gd name="T6" fmla="*/ 161 w 322"/>
              <a:gd name="T7" fmla="*/ 0 h 99"/>
              <a:gd name="T8" fmla="*/ 0 w 322"/>
              <a:gd name="T9" fmla="*/ 89 h 99"/>
              <a:gd name="T10" fmla="*/ 0 w 322"/>
              <a:gd name="T11" fmla="*/ 89 h 99"/>
              <a:gd name="T12" fmla="*/ 0 w 322"/>
              <a:gd name="T13" fmla="*/ 8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2" h="99">
                <a:moveTo>
                  <a:pt x="0" y="89"/>
                </a:moveTo>
                <a:lnTo>
                  <a:pt x="161" y="99"/>
                </a:lnTo>
                <a:lnTo>
                  <a:pt x="322" y="89"/>
                </a:lnTo>
                <a:lnTo>
                  <a:pt x="161" y="0"/>
                </a:lnTo>
                <a:lnTo>
                  <a:pt x="0" y="89"/>
                </a:lnTo>
                <a:lnTo>
                  <a:pt x="0" y="89"/>
                </a:lnTo>
                <a:lnTo>
                  <a:pt x="0" y="89"/>
                </a:lnTo>
                <a:close/>
              </a:path>
            </a:pathLst>
          </a:custGeom>
          <a:solidFill>
            <a:srgbClr val="3C49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8" name="Freeform 256"/>
          <p:cNvSpPr>
            <a:spLocks noChangeArrowheads="1"/>
          </p:cNvSpPr>
          <p:nvPr/>
        </p:nvSpPr>
        <p:spPr bwMode="auto">
          <a:xfrm>
            <a:off x="4349687" y="2862263"/>
            <a:ext cx="55562" cy="58737"/>
          </a:xfrm>
          <a:custGeom>
            <a:avLst/>
            <a:gdLst>
              <a:gd name="T0" fmla="*/ 0 w 82"/>
              <a:gd name="T1" fmla="*/ 78 h 85"/>
              <a:gd name="T2" fmla="*/ 39 w 82"/>
              <a:gd name="T3" fmla="*/ 85 h 85"/>
              <a:gd name="T4" fmla="*/ 82 w 82"/>
              <a:gd name="T5" fmla="*/ 80 h 85"/>
              <a:gd name="T6" fmla="*/ 43 w 82"/>
              <a:gd name="T7" fmla="*/ 0 h 85"/>
              <a:gd name="T8" fmla="*/ 0 w 82"/>
              <a:gd name="T9" fmla="*/ 78 h 85"/>
              <a:gd name="T10" fmla="*/ 0 w 82"/>
              <a:gd name="T11" fmla="*/ 78 h 85"/>
              <a:gd name="T12" fmla="*/ 0 w 82"/>
              <a:gd name="T13" fmla="*/ 78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85">
                <a:moveTo>
                  <a:pt x="0" y="78"/>
                </a:moveTo>
                <a:lnTo>
                  <a:pt x="39" y="85"/>
                </a:lnTo>
                <a:lnTo>
                  <a:pt x="82" y="80"/>
                </a:lnTo>
                <a:lnTo>
                  <a:pt x="43" y="0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close/>
              </a:path>
            </a:pathLst>
          </a:custGeom>
          <a:solidFill>
            <a:srgbClr val="3C49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59" name="Freeform 257"/>
          <p:cNvSpPr>
            <a:spLocks noChangeArrowheads="1"/>
          </p:cNvSpPr>
          <p:nvPr/>
        </p:nvSpPr>
        <p:spPr bwMode="auto">
          <a:xfrm>
            <a:off x="4238562" y="3101975"/>
            <a:ext cx="123825" cy="73025"/>
          </a:xfrm>
          <a:custGeom>
            <a:avLst/>
            <a:gdLst>
              <a:gd name="T0" fmla="*/ 0 w 181"/>
              <a:gd name="T1" fmla="*/ 21 h 108"/>
              <a:gd name="T2" fmla="*/ 92 w 181"/>
              <a:gd name="T3" fmla="*/ 0 h 108"/>
              <a:gd name="T4" fmla="*/ 181 w 181"/>
              <a:gd name="T5" fmla="*/ 20 h 108"/>
              <a:gd name="T6" fmla="*/ 89 w 181"/>
              <a:gd name="T7" fmla="*/ 108 h 108"/>
              <a:gd name="T8" fmla="*/ 0 w 181"/>
              <a:gd name="T9" fmla="*/ 21 h 108"/>
              <a:gd name="T10" fmla="*/ 0 w 181"/>
              <a:gd name="T11" fmla="*/ 21 h 108"/>
              <a:gd name="T12" fmla="*/ 0 w 181"/>
              <a:gd name="T13" fmla="*/ 21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" h="108">
                <a:moveTo>
                  <a:pt x="0" y="21"/>
                </a:moveTo>
                <a:lnTo>
                  <a:pt x="92" y="0"/>
                </a:lnTo>
                <a:lnTo>
                  <a:pt x="181" y="20"/>
                </a:lnTo>
                <a:lnTo>
                  <a:pt x="89" y="108"/>
                </a:lnTo>
                <a:lnTo>
                  <a:pt x="0" y="21"/>
                </a:lnTo>
                <a:lnTo>
                  <a:pt x="0" y="21"/>
                </a:lnTo>
                <a:lnTo>
                  <a:pt x="0" y="21"/>
                </a:lnTo>
                <a:close/>
              </a:path>
            </a:pathLst>
          </a:custGeom>
          <a:solidFill>
            <a:srgbClr val="B7CA9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0" name="Freeform 258"/>
          <p:cNvSpPr>
            <a:spLocks noChangeArrowheads="1"/>
          </p:cNvSpPr>
          <p:nvPr/>
        </p:nvSpPr>
        <p:spPr bwMode="auto">
          <a:xfrm>
            <a:off x="4179824" y="2795588"/>
            <a:ext cx="66675" cy="115887"/>
          </a:xfrm>
          <a:custGeom>
            <a:avLst/>
            <a:gdLst>
              <a:gd name="T0" fmla="*/ 97 w 97"/>
              <a:gd name="T1" fmla="*/ 169 h 169"/>
              <a:gd name="T2" fmla="*/ 49 w 97"/>
              <a:gd name="T3" fmla="*/ 161 h 169"/>
              <a:gd name="T4" fmla="*/ 0 w 97"/>
              <a:gd name="T5" fmla="*/ 99 h 169"/>
              <a:gd name="T6" fmla="*/ 49 w 97"/>
              <a:gd name="T7" fmla="*/ 0 h 169"/>
              <a:gd name="T8" fmla="*/ 97 w 97"/>
              <a:gd name="T9" fmla="*/ 14 h 169"/>
              <a:gd name="T10" fmla="*/ 97 w 97"/>
              <a:gd name="T11" fmla="*/ 169 h 169"/>
              <a:gd name="T12" fmla="*/ 97 w 97"/>
              <a:gd name="T13" fmla="*/ 169 h 169"/>
              <a:gd name="T14" fmla="*/ 97 w 97"/>
              <a:gd name="T15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" h="169">
                <a:moveTo>
                  <a:pt x="97" y="169"/>
                </a:moveTo>
                <a:lnTo>
                  <a:pt x="49" y="161"/>
                </a:lnTo>
                <a:lnTo>
                  <a:pt x="0" y="99"/>
                </a:lnTo>
                <a:lnTo>
                  <a:pt x="49" y="0"/>
                </a:lnTo>
                <a:lnTo>
                  <a:pt x="97" y="14"/>
                </a:lnTo>
                <a:lnTo>
                  <a:pt x="97" y="169"/>
                </a:lnTo>
                <a:lnTo>
                  <a:pt x="97" y="169"/>
                </a:lnTo>
                <a:lnTo>
                  <a:pt x="97" y="169"/>
                </a:lnTo>
                <a:close/>
              </a:path>
            </a:pathLst>
          </a:custGeom>
          <a:solidFill>
            <a:srgbClr val="759C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1" name="Freeform 259"/>
          <p:cNvSpPr>
            <a:spLocks noChangeArrowheads="1"/>
          </p:cNvSpPr>
          <p:nvPr/>
        </p:nvSpPr>
        <p:spPr bwMode="auto">
          <a:xfrm>
            <a:off x="4144899" y="2741613"/>
            <a:ext cx="163513" cy="500062"/>
          </a:xfrm>
          <a:custGeom>
            <a:avLst/>
            <a:gdLst>
              <a:gd name="T0" fmla="*/ 29 w 239"/>
              <a:gd name="T1" fmla="*/ 137 h 732"/>
              <a:gd name="T2" fmla="*/ 29 w 239"/>
              <a:gd name="T3" fmla="*/ 80 h 732"/>
              <a:gd name="T4" fmla="*/ 191 w 239"/>
              <a:gd name="T5" fmla="*/ 0 h 732"/>
              <a:gd name="T6" fmla="*/ 234 w 239"/>
              <a:gd name="T7" fmla="*/ 90 h 732"/>
              <a:gd name="T8" fmla="*/ 148 w 239"/>
              <a:gd name="T9" fmla="*/ 124 h 732"/>
              <a:gd name="T10" fmla="*/ 100 w 239"/>
              <a:gd name="T11" fmla="*/ 109 h 732"/>
              <a:gd name="T12" fmla="*/ 100 w 239"/>
              <a:gd name="T13" fmla="*/ 237 h 732"/>
              <a:gd name="T14" fmla="*/ 191 w 239"/>
              <a:gd name="T15" fmla="*/ 219 h 732"/>
              <a:gd name="T16" fmla="*/ 239 w 239"/>
              <a:gd name="T17" fmla="*/ 432 h 732"/>
              <a:gd name="T18" fmla="*/ 191 w 239"/>
              <a:gd name="T19" fmla="*/ 732 h 732"/>
              <a:gd name="T20" fmla="*/ 142 w 239"/>
              <a:gd name="T21" fmla="*/ 708 h 732"/>
              <a:gd name="T22" fmla="*/ 142 w 239"/>
              <a:gd name="T23" fmla="*/ 639 h 732"/>
              <a:gd name="T24" fmla="*/ 100 w 239"/>
              <a:gd name="T25" fmla="*/ 622 h 732"/>
              <a:gd name="T26" fmla="*/ 100 w 239"/>
              <a:gd name="T27" fmla="*/ 301 h 732"/>
              <a:gd name="T28" fmla="*/ 29 w 239"/>
              <a:gd name="T29" fmla="*/ 309 h 732"/>
              <a:gd name="T30" fmla="*/ 29 w 239"/>
              <a:gd name="T31" fmla="*/ 252 h 732"/>
              <a:gd name="T32" fmla="*/ 0 w 239"/>
              <a:gd name="T33" fmla="*/ 257 h 732"/>
              <a:gd name="T34" fmla="*/ 0 w 239"/>
              <a:gd name="T35" fmla="*/ 149 h 732"/>
              <a:gd name="T36" fmla="*/ 29 w 239"/>
              <a:gd name="T37" fmla="*/ 137 h 732"/>
              <a:gd name="T38" fmla="*/ 29 w 239"/>
              <a:gd name="T39" fmla="*/ 137 h 732"/>
              <a:gd name="T40" fmla="*/ 29 w 239"/>
              <a:gd name="T41" fmla="*/ 137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9" h="732">
                <a:moveTo>
                  <a:pt x="29" y="137"/>
                </a:moveTo>
                <a:lnTo>
                  <a:pt x="29" y="80"/>
                </a:lnTo>
                <a:lnTo>
                  <a:pt x="191" y="0"/>
                </a:lnTo>
                <a:lnTo>
                  <a:pt x="234" y="90"/>
                </a:lnTo>
                <a:lnTo>
                  <a:pt x="148" y="124"/>
                </a:lnTo>
                <a:lnTo>
                  <a:pt x="100" y="109"/>
                </a:lnTo>
                <a:lnTo>
                  <a:pt x="100" y="237"/>
                </a:lnTo>
                <a:lnTo>
                  <a:pt x="191" y="219"/>
                </a:lnTo>
                <a:lnTo>
                  <a:pt x="239" y="432"/>
                </a:lnTo>
                <a:lnTo>
                  <a:pt x="191" y="732"/>
                </a:lnTo>
                <a:lnTo>
                  <a:pt x="142" y="708"/>
                </a:lnTo>
                <a:lnTo>
                  <a:pt x="142" y="639"/>
                </a:lnTo>
                <a:lnTo>
                  <a:pt x="100" y="622"/>
                </a:lnTo>
                <a:lnTo>
                  <a:pt x="100" y="301"/>
                </a:lnTo>
                <a:lnTo>
                  <a:pt x="29" y="309"/>
                </a:lnTo>
                <a:lnTo>
                  <a:pt x="29" y="252"/>
                </a:lnTo>
                <a:lnTo>
                  <a:pt x="0" y="257"/>
                </a:lnTo>
                <a:lnTo>
                  <a:pt x="0" y="149"/>
                </a:lnTo>
                <a:lnTo>
                  <a:pt x="29" y="137"/>
                </a:lnTo>
                <a:lnTo>
                  <a:pt x="29" y="137"/>
                </a:lnTo>
                <a:lnTo>
                  <a:pt x="29" y="137"/>
                </a:lnTo>
                <a:close/>
              </a:path>
            </a:pathLst>
          </a:custGeom>
          <a:solidFill>
            <a:srgbClr val="4B612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2" name="Freeform 260"/>
          <p:cNvSpPr>
            <a:spLocks noChangeArrowheads="1"/>
          </p:cNvSpPr>
          <p:nvPr/>
        </p:nvSpPr>
        <p:spPr bwMode="auto">
          <a:xfrm>
            <a:off x="4275074" y="2741613"/>
            <a:ext cx="130175" cy="500062"/>
          </a:xfrm>
          <a:custGeom>
            <a:avLst/>
            <a:gdLst>
              <a:gd name="T0" fmla="*/ 83 w 191"/>
              <a:gd name="T1" fmla="*/ 41 h 732"/>
              <a:gd name="T2" fmla="*/ 117 w 191"/>
              <a:gd name="T3" fmla="*/ 58 h 732"/>
              <a:gd name="T4" fmla="*/ 161 w 191"/>
              <a:gd name="T5" fmla="*/ 80 h 732"/>
              <a:gd name="T6" fmla="*/ 161 w 191"/>
              <a:gd name="T7" fmla="*/ 137 h 732"/>
              <a:gd name="T8" fmla="*/ 191 w 191"/>
              <a:gd name="T9" fmla="*/ 149 h 732"/>
              <a:gd name="T10" fmla="*/ 191 w 191"/>
              <a:gd name="T11" fmla="*/ 257 h 732"/>
              <a:gd name="T12" fmla="*/ 161 w 191"/>
              <a:gd name="T13" fmla="*/ 252 h 732"/>
              <a:gd name="T14" fmla="*/ 161 w 191"/>
              <a:gd name="T15" fmla="*/ 309 h 732"/>
              <a:gd name="T16" fmla="*/ 123 w 191"/>
              <a:gd name="T17" fmla="*/ 305 h 732"/>
              <a:gd name="T18" fmla="*/ 90 w 191"/>
              <a:gd name="T19" fmla="*/ 301 h 732"/>
              <a:gd name="T20" fmla="*/ 90 w 191"/>
              <a:gd name="T21" fmla="*/ 365 h 732"/>
              <a:gd name="T22" fmla="*/ 90 w 191"/>
              <a:gd name="T23" fmla="*/ 365 h 732"/>
              <a:gd name="T24" fmla="*/ 90 w 191"/>
              <a:gd name="T25" fmla="*/ 366 h 732"/>
              <a:gd name="T26" fmla="*/ 161 w 191"/>
              <a:gd name="T27" fmla="*/ 366 h 732"/>
              <a:gd name="T28" fmla="*/ 161 w 191"/>
              <a:gd name="T29" fmla="*/ 424 h 732"/>
              <a:gd name="T30" fmla="*/ 128 w 191"/>
              <a:gd name="T31" fmla="*/ 427 h 732"/>
              <a:gd name="T32" fmla="*/ 128 w 191"/>
              <a:gd name="T33" fmla="*/ 487 h 732"/>
              <a:gd name="T34" fmla="*/ 48 w 191"/>
              <a:gd name="T35" fmla="*/ 503 h 732"/>
              <a:gd name="T36" fmla="*/ 48 w 191"/>
              <a:gd name="T37" fmla="*/ 571 h 732"/>
              <a:gd name="T38" fmla="*/ 128 w 191"/>
              <a:gd name="T39" fmla="*/ 547 h 732"/>
              <a:gd name="T40" fmla="*/ 128 w 191"/>
              <a:gd name="T41" fmla="*/ 607 h 732"/>
              <a:gd name="T42" fmla="*/ 48 w 191"/>
              <a:gd name="T43" fmla="*/ 639 h 732"/>
              <a:gd name="T44" fmla="*/ 48 w 191"/>
              <a:gd name="T45" fmla="*/ 708 h 732"/>
              <a:gd name="T46" fmla="*/ 0 w 191"/>
              <a:gd name="T47" fmla="*/ 732 h 732"/>
              <a:gd name="T48" fmla="*/ 0 w 191"/>
              <a:gd name="T49" fmla="*/ 512 h 732"/>
              <a:gd name="T50" fmla="*/ 0 w 191"/>
              <a:gd name="T51" fmla="*/ 439 h 732"/>
              <a:gd name="T52" fmla="*/ 0 w 191"/>
              <a:gd name="T53" fmla="*/ 365 h 732"/>
              <a:gd name="T54" fmla="*/ 0 w 191"/>
              <a:gd name="T55" fmla="*/ 365 h 732"/>
              <a:gd name="T56" fmla="*/ 0 w 191"/>
              <a:gd name="T57" fmla="*/ 292 h 732"/>
              <a:gd name="T58" fmla="*/ 0 w 191"/>
              <a:gd name="T59" fmla="*/ 219 h 732"/>
              <a:gd name="T60" fmla="*/ 42 w 191"/>
              <a:gd name="T61" fmla="*/ 228 h 732"/>
              <a:gd name="T62" fmla="*/ 42 w 191"/>
              <a:gd name="T63" fmla="*/ 124 h 732"/>
              <a:gd name="T64" fmla="*/ 0 w 191"/>
              <a:gd name="T65" fmla="*/ 109 h 732"/>
              <a:gd name="T66" fmla="*/ 0 w 191"/>
              <a:gd name="T67" fmla="*/ 73 h 732"/>
              <a:gd name="T68" fmla="*/ 0 w 191"/>
              <a:gd name="T69" fmla="*/ 0 h 732"/>
              <a:gd name="T70" fmla="*/ 83 w 191"/>
              <a:gd name="T71" fmla="*/ 41 h 732"/>
              <a:gd name="T72" fmla="*/ 83 w 191"/>
              <a:gd name="T73" fmla="*/ 41 h 732"/>
              <a:gd name="T74" fmla="*/ 83 w 191"/>
              <a:gd name="T75" fmla="*/ 41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1" h="732">
                <a:moveTo>
                  <a:pt x="83" y="41"/>
                </a:moveTo>
                <a:lnTo>
                  <a:pt x="117" y="58"/>
                </a:lnTo>
                <a:lnTo>
                  <a:pt x="161" y="80"/>
                </a:lnTo>
                <a:lnTo>
                  <a:pt x="161" y="137"/>
                </a:lnTo>
                <a:lnTo>
                  <a:pt x="191" y="149"/>
                </a:lnTo>
                <a:lnTo>
                  <a:pt x="191" y="257"/>
                </a:lnTo>
                <a:lnTo>
                  <a:pt x="161" y="252"/>
                </a:lnTo>
                <a:lnTo>
                  <a:pt x="161" y="309"/>
                </a:lnTo>
                <a:lnTo>
                  <a:pt x="123" y="305"/>
                </a:lnTo>
                <a:lnTo>
                  <a:pt x="90" y="301"/>
                </a:lnTo>
                <a:lnTo>
                  <a:pt x="90" y="365"/>
                </a:lnTo>
                <a:lnTo>
                  <a:pt x="90" y="365"/>
                </a:lnTo>
                <a:lnTo>
                  <a:pt x="90" y="366"/>
                </a:lnTo>
                <a:lnTo>
                  <a:pt x="161" y="366"/>
                </a:lnTo>
                <a:lnTo>
                  <a:pt x="161" y="424"/>
                </a:lnTo>
                <a:lnTo>
                  <a:pt x="128" y="427"/>
                </a:lnTo>
                <a:lnTo>
                  <a:pt x="128" y="487"/>
                </a:lnTo>
                <a:lnTo>
                  <a:pt x="48" y="503"/>
                </a:lnTo>
                <a:lnTo>
                  <a:pt x="48" y="571"/>
                </a:lnTo>
                <a:lnTo>
                  <a:pt x="128" y="547"/>
                </a:lnTo>
                <a:lnTo>
                  <a:pt x="128" y="607"/>
                </a:lnTo>
                <a:lnTo>
                  <a:pt x="48" y="639"/>
                </a:lnTo>
                <a:lnTo>
                  <a:pt x="48" y="708"/>
                </a:lnTo>
                <a:lnTo>
                  <a:pt x="0" y="732"/>
                </a:lnTo>
                <a:lnTo>
                  <a:pt x="0" y="512"/>
                </a:lnTo>
                <a:lnTo>
                  <a:pt x="0" y="439"/>
                </a:lnTo>
                <a:lnTo>
                  <a:pt x="0" y="365"/>
                </a:lnTo>
                <a:lnTo>
                  <a:pt x="0" y="365"/>
                </a:lnTo>
                <a:lnTo>
                  <a:pt x="0" y="292"/>
                </a:lnTo>
                <a:lnTo>
                  <a:pt x="0" y="219"/>
                </a:lnTo>
                <a:lnTo>
                  <a:pt x="42" y="228"/>
                </a:lnTo>
                <a:lnTo>
                  <a:pt x="42" y="124"/>
                </a:lnTo>
                <a:lnTo>
                  <a:pt x="0" y="109"/>
                </a:lnTo>
                <a:lnTo>
                  <a:pt x="0" y="73"/>
                </a:lnTo>
                <a:lnTo>
                  <a:pt x="0" y="0"/>
                </a:lnTo>
                <a:lnTo>
                  <a:pt x="83" y="41"/>
                </a:lnTo>
                <a:lnTo>
                  <a:pt x="83" y="41"/>
                </a:lnTo>
                <a:lnTo>
                  <a:pt x="83" y="41"/>
                </a:lnTo>
                <a:close/>
              </a:path>
            </a:pathLst>
          </a:custGeom>
          <a:solidFill>
            <a:srgbClr val="759C3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3" name="Freeform 261"/>
          <p:cNvSpPr>
            <a:spLocks noChangeArrowheads="1"/>
          </p:cNvSpPr>
          <p:nvPr/>
        </p:nvSpPr>
        <p:spPr bwMode="auto">
          <a:xfrm>
            <a:off x="4213162" y="2792413"/>
            <a:ext cx="95250" cy="34925"/>
          </a:xfrm>
          <a:custGeom>
            <a:avLst/>
            <a:gdLst>
              <a:gd name="T0" fmla="*/ 139 w 139"/>
              <a:gd name="T1" fmla="*/ 19 h 51"/>
              <a:gd name="T2" fmla="*/ 90 w 139"/>
              <a:gd name="T3" fmla="*/ 0 h 51"/>
              <a:gd name="T4" fmla="*/ 0 w 139"/>
              <a:gd name="T5" fmla="*/ 36 h 51"/>
              <a:gd name="T6" fmla="*/ 48 w 139"/>
              <a:gd name="T7" fmla="*/ 51 h 51"/>
              <a:gd name="T8" fmla="*/ 139 w 139"/>
              <a:gd name="T9" fmla="*/ 19 h 51"/>
              <a:gd name="T10" fmla="*/ 139 w 139"/>
              <a:gd name="T11" fmla="*/ 19 h 51"/>
              <a:gd name="T12" fmla="*/ 139 w 139"/>
              <a:gd name="T13" fmla="*/ 19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9" h="51">
                <a:moveTo>
                  <a:pt x="139" y="19"/>
                </a:moveTo>
                <a:lnTo>
                  <a:pt x="90" y="0"/>
                </a:lnTo>
                <a:lnTo>
                  <a:pt x="0" y="36"/>
                </a:lnTo>
                <a:lnTo>
                  <a:pt x="48" y="51"/>
                </a:lnTo>
                <a:lnTo>
                  <a:pt x="139" y="19"/>
                </a:lnTo>
                <a:lnTo>
                  <a:pt x="139" y="19"/>
                </a:lnTo>
                <a:lnTo>
                  <a:pt x="139" y="19"/>
                </a:lnTo>
                <a:close/>
              </a:path>
            </a:pathLst>
          </a:custGeom>
          <a:solidFill>
            <a:srgbClr val="3C49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4" name="Freeform 262"/>
          <p:cNvSpPr>
            <a:spLocks noChangeArrowheads="1"/>
          </p:cNvSpPr>
          <p:nvPr/>
        </p:nvSpPr>
        <p:spPr bwMode="auto">
          <a:xfrm>
            <a:off x="4303649" y="2816225"/>
            <a:ext cx="33338" cy="88900"/>
          </a:xfrm>
          <a:custGeom>
            <a:avLst/>
            <a:gdLst>
              <a:gd name="T0" fmla="*/ 0 w 48"/>
              <a:gd name="T1" fmla="*/ 0 h 128"/>
              <a:gd name="T2" fmla="*/ 48 w 48"/>
              <a:gd name="T3" fmla="*/ 0 h 128"/>
              <a:gd name="T4" fmla="*/ 48 w 48"/>
              <a:gd name="T5" fmla="*/ 128 h 128"/>
              <a:gd name="T6" fmla="*/ 0 w 48"/>
              <a:gd name="T7" fmla="*/ 118 h 128"/>
              <a:gd name="T8" fmla="*/ 0 w 48"/>
              <a:gd name="T9" fmla="*/ 0 h 128"/>
              <a:gd name="T10" fmla="*/ 0 w 48"/>
              <a:gd name="T11" fmla="*/ 0 h 128"/>
              <a:gd name="T12" fmla="*/ 0 w 48"/>
              <a:gd name="T1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" h="128">
                <a:moveTo>
                  <a:pt x="0" y="0"/>
                </a:moveTo>
                <a:lnTo>
                  <a:pt x="48" y="0"/>
                </a:lnTo>
                <a:lnTo>
                  <a:pt x="48" y="128"/>
                </a:lnTo>
                <a:lnTo>
                  <a:pt x="0" y="11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B612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5" name="Freeform 263"/>
          <p:cNvSpPr>
            <a:spLocks noChangeArrowheads="1"/>
          </p:cNvSpPr>
          <p:nvPr/>
        </p:nvSpPr>
        <p:spPr bwMode="auto">
          <a:xfrm>
            <a:off x="4213162" y="2792413"/>
            <a:ext cx="123825" cy="34925"/>
          </a:xfrm>
          <a:custGeom>
            <a:avLst/>
            <a:gdLst>
              <a:gd name="T0" fmla="*/ 0 w 181"/>
              <a:gd name="T1" fmla="*/ 36 h 51"/>
              <a:gd name="T2" fmla="*/ 90 w 181"/>
              <a:gd name="T3" fmla="*/ 0 h 51"/>
              <a:gd name="T4" fmla="*/ 109 w 181"/>
              <a:gd name="T5" fmla="*/ 7 h 51"/>
              <a:gd name="T6" fmla="*/ 139 w 181"/>
              <a:gd name="T7" fmla="*/ 19 h 51"/>
              <a:gd name="T8" fmla="*/ 181 w 181"/>
              <a:gd name="T9" fmla="*/ 36 h 51"/>
              <a:gd name="T10" fmla="*/ 133 w 181"/>
              <a:gd name="T11" fmla="*/ 51 h 51"/>
              <a:gd name="T12" fmla="*/ 90 w 181"/>
              <a:gd name="T13" fmla="*/ 36 h 51"/>
              <a:gd name="T14" fmla="*/ 48 w 181"/>
              <a:gd name="T15" fmla="*/ 51 h 51"/>
              <a:gd name="T16" fmla="*/ 0 w 181"/>
              <a:gd name="T17" fmla="*/ 36 h 51"/>
              <a:gd name="T18" fmla="*/ 0 w 181"/>
              <a:gd name="T19" fmla="*/ 36 h 51"/>
              <a:gd name="T20" fmla="*/ 0 w 181"/>
              <a:gd name="T21" fmla="*/ 3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1" h="51">
                <a:moveTo>
                  <a:pt x="0" y="36"/>
                </a:moveTo>
                <a:lnTo>
                  <a:pt x="90" y="0"/>
                </a:lnTo>
                <a:lnTo>
                  <a:pt x="109" y="7"/>
                </a:lnTo>
                <a:lnTo>
                  <a:pt x="139" y="19"/>
                </a:lnTo>
                <a:lnTo>
                  <a:pt x="181" y="36"/>
                </a:lnTo>
                <a:lnTo>
                  <a:pt x="133" y="51"/>
                </a:lnTo>
                <a:lnTo>
                  <a:pt x="90" y="36"/>
                </a:lnTo>
                <a:lnTo>
                  <a:pt x="48" y="51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close/>
              </a:path>
            </a:pathLst>
          </a:custGeom>
          <a:solidFill>
            <a:srgbClr val="3C49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6" name="Freeform 264"/>
          <p:cNvSpPr>
            <a:spLocks noChangeArrowheads="1"/>
          </p:cNvSpPr>
          <p:nvPr/>
        </p:nvSpPr>
        <p:spPr bwMode="auto">
          <a:xfrm>
            <a:off x="4179824" y="3533775"/>
            <a:ext cx="142875" cy="123825"/>
          </a:xfrm>
          <a:custGeom>
            <a:avLst/>
            <a:gdLst>
              <a:gd name="T0" fmla="*/ 0 w 208"/>
              <a:gd name="T1" fmla="*/ 166 h 179"/>
              <a:gd name="T2" fmla="*/ 108 w 208"/>
              <a:gd name="T3" fmla="*/ 179 h 179"/>
              <a:gd name="T4" fmla="*/ 208 w 208"/>
              <a:gd name="T5" fmla="*/ 97 h 179"/>
              <a:gd name="T6" fmla="*/ 108 w 208"/>
              <a:gd name="T7" fmla="*/ 0 h 179"/>
              <a:gd name="T8" fmla="*/ 0 w 208"/>
              <a:gd name="T9" fmla="*/ 13 h 179"/>
              <a:gd name="T10" fmla="*/ 0 w 208"/>
              <a:gd name="T11" fmla="*/ 166 h 179"/>
              <a:gd name="T12" fmla="*/ 0 w 208"/>
              <a:gd name="T13" fmla="*/ 166 h 179"/>
              <a:gd name="T14" fmla="*/ 0 w 208"/>
              <a:gd name="T15" fmla="*/ 16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8" h="179">
                <a:moveTo>
                  <a:pt x="0" y="166"/>
                </a:moveTo>
                <a:lnTo>
                  <a:pt x="108" y="179"/>
                </a:lnTo>
                <a:lnTo>
                  <a:pt x="208" y="97"/>
                </a:lnTo>
                <a:lnTo>
                  <a:pt x="108" y="0"/>
                </a:lnTo>
                <a:lnTo>
                  <a:pt x="0" y="13"/>
                </a:lnTo>
                <a:lnTo>
                  <a:pt x="0" y="166"/>
                </a:lnTo>
                <a:lnTo>
                  <a:pt x="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692F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7" name="Freeform 265"/>
          <p:cNvSpPr>
            <a:spLocks noChangeArrowheads="1"/>
          </p:cNvSpPr>
          <p:nvPr/>
        </p:nvSpPr>
        <p:spPr bwMode="auto">
          <a:xfrm>
            <a:off x="4384612" y="3432175"/>
            <a:ext cx="73025" cy="303213"/>
          </a:xfrm>
          <a:custGeom>
            <a:avLst/>
            <a:gdLst>
              <a:gd name="T0" fmla="*/ 0 w 106"/>
              <a:gd name="T1" fmla="*/ 15 h 444"/>
              <a:gd name="T2" fmla="*/ 61 w 106"/>
              <a:gd name="T3" fmla="*/ 0 h 444"/>
              <a:gd name="T4" fmla="*/ 106 w 106"/>
              <a:gd name="T5" fmla="*/ 191 h 444"/>
              <a:gd name="T6" fmla="*/ 61 w 106"/>
              <a:gd name="T7" fmla="*/ 444 h 444"/>
              <a:gd name="T8" fmla="*/ 0 w 106"/>
              <a:gd name="T9" fmla="*/ 435 h 444"/>
              <a:gd name="T10" fmla="*/ 0 w 106"/>
              <a:gd name="T11" fmla="*/ 15 h 444"/>
              <a:gd name="T12" fmla="*/ 0 w 106"/>
              <a:gd name="T13" fmla="*/ 15 h 444"/>
              <a:gd name="T14" fmla="*/ 0 w 106"/>
              <a:gd name="T15" fmla="*/ 15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" h="444">
                <a:moveTo>
                  <a:pt x="0" y="15"/>
                </a:moveTo>
                <a:lnTo>
                  <a:pt x="61" y="0"/>
                </a:lnTo>
                <a:lnTo>
                  <a:pt x="106" y="191"/>
                </a:lnTo>
                <a:lnTo>
                  <a:pt x="61" y="444"/>
                </a:lnTo>
                <a:lnTo>
                  <a:pt x="0" y="435"/>
                </a:lnTo>
                <a:lnTo>
                  <a:pt x="0" y="15"/>
                </a:lnTo>
                <a:lnTo>
                  <a:pt x="0" y="15"/>
                </a:lnTo>
                <a:lnTo>
                  <a:pt x="0" y="15"/>
                </a:lnTo>
                <a:close/>
              </a:path>
            </a:pathLst>
          </a:custGeom>
          <a:solidFill>
            <a:srgbClr val="692F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8" name="Freeform 266"/>
          <p:cNvSpPr>
            <a:spLocks noChangeArrowheads="1"/>
          </p:cNvSpPr>
          <p:nvPr/>
        </p:nvSpPr>
        <p:spPr bwMode="auto">
          <a:xfrm>
            <a:off x="4425887" y="3432175"/>
            <a:ext cx="34925" cy="309563"/>
          </a:xfrm>
          <a:custGeom>
            <a:avLst/>
            <a:gdLst>
              <a:gd name="T0" fmla="*/ 0 w 50"/>
              <a:gd name="T1" fmla="*/ 426 h 454"/>
              <a:gd name="T2" fmla="*/ 50 w 50"/>
              <a:gd name="T3" fmla="*/ 454 h 454"/>
              <a:gd name="T4" fmla="*/ 50 w 50"/>
              <a:gd name="T5" fmla="*/ 25 h 454"/>
              <a:gd name="T6" fmla="*/ 0 w 50"/>
              <a:gd name="T7" fmla="*/ 0 h 454"/>
              <a:gd name="T8" fmla="*/ 0 w 50"/>
              <a:gd name="T9" fmla="*/ 426 h 454"/>
              <a:gd name="T10" fmla="*/ 0 w 50"/>
              <a:gd name="T11" fmla="*/ 426 h 454"/>
              <a:gd name="T12" fmla="*/ 0 w 50"/>
              <a:gd name="T13" fmla="*/ 426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4">
                <a:moveTo>
                  <a:pt x="0" y="426"/>
                </a:moveTo>
                <a:lnTo>
                  <a:pt x="50" y="454"/>
                </a:lnTo>
                <a:lnTo>
                  <a:pt x="50" y="25"/>
                </a:lnTo>
                <a:lnTo>
                  <a:pt x="0" y="0"/>
                </a:lnTo>
                <a:lnTo>
                  <a:pt x="0" y="426"/>
                </a:lnTo>
                <a:lnTo>
                  <a:pt x="0" y="426"/>
                </a:lnTo>
                <a:lnTo>
                  <a:pt x="0" y="426"/>
                </a:lnTo>
                <a:close/>
              </a:path>
            </a:pathLst>
          </a:custGeom>
          <a:solidFill>
            <a:srgbClr val="AD688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69" name="Freeform 267"/>
          <p:cNvSpPr>
            <a:spLocks noChangeArrowheads="1"/>
          </p:cNvSpPr>
          <p:nvPr/>
        </p:nvSpPr>
        <p:spPr bwMode="auto">
          <a:xfrm>
            <a:off x="4208399" y="3687763"/>
            <a:ext cx="217488" cy="157162"/>
          </a:xfrm>
          <a:custGeom>
            <a:avLst/>
            <a:gdLst>
              <a:gd name="T0" fmla="*/ 258 w 320"/>
              <a:gd name="T1" fmla="*/ 0 h 231"/>
              <a:gd name="T2" fmla="*/ 320 w 320"/>
              <a:gd name="T3" fmla="*/ 8 h 231"/>
              <a:gd name="T4" fmla="*/ 67 w 320"/>
              <a:gd name="T5" fmla="*/ 231 h 231"/>
              <a:gd name="T6" fmla="*/ 0 w 320"/>
              <a:gd name="T7" fmla="*/ 64 h 231"/>
              <a:gd name="T8" fmla="*/ 258 w 320"/>
              <a:gd name="T9" fmla="*/ 0 h 231"/>
              <a:gd name="T10" fmla="*/ 258 w 320"/>
              <a:gd name="T11" fmla="*/ 0 h 231"/>
              <a:gd name="T12" fmla="*/ 258 w 320"/>
              <a:gd name="T13" fmla="*/ 0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231">
                <a:moveTo>
                  <a:pt x="258" y="0"/>
                </a:moveTo>
                <a:lnTo>
                  <a:pt x="320" y="8"/>
                </a:lnTo>
                <a:lnTo>
                  <a:pt x="67" y="231"/>
                </a:lnTo>
                <a:lnTo>
                  <a:pt x="0" y="64"/>
                </a:lnTo>
                <a:lnTo>
                  <a:pt x="258" y="0"/>
                </a:lnTo>
                <a:lnTo>
                  <a:pt x="258" y="0"/>
                </a:lnTo>
                <a:lnTo>
                  <a:pt x="258" y="0"/>
                </a:lnTo>
                <a:close/>
              </a:path>
            </a:pathLst>
          </a:custGeom>
          <a:solidFill>
            <a:srgbClr val="CFB2C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0" name="Freeform 268"/>
          <p:cNvSpPr>
            <a:spLocks noChangeArrowheads="1"/>
          </p:cNvSpPr>
          <p:nvPr/>
        </p:nvSpPr>
        <p:spPr bwMode="auto">
          <a:xfrm>
            <a:off x="4057587" y="3460750"/>
            <a:ext cx="66675" cy="298450"/>
          </a:xfrm>
          <a:custGeom>
            <a:avLst/>
            <a:gdLst>
              <a:gd name="T0" fmla="*/ 96 w 96"/>
              <a:gd name="T1" fmla="*/ 420 h 436"/>
              <a:gd name="T2" fmla="*/ 34 w 96"/>
              <a:gd name="T3" fmla="*/ 436 h 436"/>
              <a:gd name="T4" fmla="*/ 0 w 96"/>
              <a:gd name="T5" fmla="*/ 0 h 436"/>
              <a:gd name="T6" fmla="*/ 96 w 96"/>
              <a:gd name="T7" fmla="*/ 15 h 436"/>
              <a:gd name="T8" fmla="*/ 96 w 96"/>
              <a:gd name="T9" fmla="*/ 420 h 436"/>
              <a:gd name="T10" fmla="*/ 96 w 96"/>
              <a:gd name="T11" fmla="*/ 420 h 436"/>
              <a:gd name="T12" fmla="*/ 96 w 96"/>
              <a:gd name="T13" fmla="*/ 420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6" h="436">
                <a:moveTo>
                  <a:pt x="96" y="420"/>
                </a:moveTo>
                <a:lnTo>
                  <a:pt x="34" y="436"/>
                </a:lnTo>
                <a:lnTo>
                  <a:pt x="0" y="0"/>
                </a:lnTo>
                <a:lnTo>
                  <a:pt x="96" y="15"/>
                </a:lnTo>
                <a:lnTo>
                  <a:pt x="96" y="420"/>
                </a:lnTo>
                <a:lnTo>
                  <a:pt x="96" y="420"/>
                </a:lnTo>
                <a:lnTo>
                  <a:pt x="96" y="420"/>
                </a:lnTo>
                <a:close/>
              </a:path>
            </a:pathLst>
          </a:custGeom>
          <a:solidFill>
            <a:srgbClr val="AD688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1" name="Freeform 269"/>
          <p:cNvSpPr>
            <a:spLocks noChangeArrowheads="1"/>
          </p:cNvSpPr>
          <p:nvPr/>
        </p:nvSpPr>
        <p:spPr bwMode="auto">
          <a:xfrm>
            <a:off x="4081399" y="3344863"/>
            <a:ext cx="219075" cy="158750"/>
          </a:xfrm>
          <a:custGeom>
            <a:avLst/>
            <a:gdLst>
              <a:gd name="T0" fmla="*/ 61 w 320"/>
              <a:gd name="T1" fmla="*/ 231 h 231"/>
              <a:gd name="T2" fmla="*/ 0 w 320"/>
              <a:gd name="T3" fmla="*/ 222 h 231"/>
              <a:gd name="T4" fmla="*/ 252 w 320"/>
              <a:gd name="T5" fmla="*/ 0 h 231"/>
              <a:gd name="T6" fmla="*/ 320 w 320"/>
              <a:gd name="T7" fmla="*/ 166 h 231"/>
              <a:gd name="T8" fmla="*/ 61 w 320"/>
              <a:gd name="T9" fmla="*/ 231 h 231"/>
              <a:gd name="T10" fmla="*/ 61 w 320"/>
              <a:gd name="T11" fmla="*/ 231 h 231"/>
              <a:gd name="T12" fmla="*/ 61 w 320"/>
              <a:gd name="T13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" h="231">
                <a:moveTo>
                  <a:pt x="61" y="231"/>
                </a:moveTo>
                <a:lnTo>
                  <a:pt x="0" y="222"/>
                </a:lnTo>
                <a:lnTo>
                  <a:pt x="252" y="0"/>
                </a:lnTo>
                <a:lnTo>
                  <a:pt x="320" y="166"/>
                </a:lnTo>
                <a:lnTo>
                  <a:pt x="61" y="231"/>
                </a:lnTo>
                <a:lnTo>
                  <a:pt x="61" y="231"/>
                </a:lnTo>
                <a:lnTo>
                  <a:pt x="61" y="231"/>
                </a:lnTo>
                <a:close/>
              </a:path>
            </a:pathLst>
          </a:custGeom>
          <a:solidFill>
            <a:srgbClr val="5128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2" name="Freeform 270"/>
          <p:cNvSpPr>
            <a:spLocks noChangeArrowheads="1"/>
          </p:cNvSpPr>
          <p:nvPr/>
        </p:nvSpPr>
        <p:spPr bwMode="auto">
          <a:xfrm>
            <a:off x="4143312" y="3703638"/>
            <a:ext cx="157162" cy="136525"/>
          </a:xfrm>
          <a:custGeom>
            <a:avLst/>
            <a:gdLst>
              <a:gd name="T0" fmla="*/ 229 w 229"/>
              <a:gd name="T1" fmla="*/ 40 h 200"/>
              <a:gd name="T2" fmla="*/ 65 w 229"/>
              <a:gd name="T3" fmla="*/ 0 h 200"/>
              <a:gd name="T4" fmla="*/ 0 w 229"/>
              <a:gd name="T5" fmla="*/ 12 h 200"/>
              <a:gd name="T6" fmla="*/ 161 w 229"/>
              <a:gd name="T7" fmla="*/ 200 h 200"/>
              <a:gd name="T8" fmla="*/ 229 w 229"/>
              <a:gd name="T9" fmla="*/ 40 h 200"/>
              <a:gd name="T10" fmla="*/ 229 w 229"/>
              <a:gd name="T11" fmla="*/ 40 h 200"/>
              <a:gd name="T12" fmla="*/ 229 w 229"/>
              <a:gd name="T13" fmla="*/ 4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9" h="200">
                <a:moveTo>
                  <a:pt x="229" y="40"/>
                </a:moveTo>
                <a:lnTo>
                  <a:pt x="65" y="0"/>
                </a:lnTo>
                <a:lnTo>
                  <a:pt x="0" y="12"/>
                </a:lnTo>
                <a:lnTo>
                  <a:pt x="161" y="200"/>
                </a:lnTo>
                <a:lnTo>
                  <a:pt x="229" y="40"/>
                </a:lnTo>
                <a:lnTo>
                  <a:pt x="229" y="40"/>
                </a:lnTo>
                <a:lnTo>
                  <a:pt x="229" y="40"/>
                </a:lnTo>
                <a:close/>
              </a:path>
            </a:pathLst>
          </a:custGeom>
          <a:solidFill>
            <a:srgbClr val="CFB2C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3" name="Freeform 271"/>
          <p:cNvSpPr>
            <a:spLocks noChangeArrowheads="1"/>
          </p:cNvSpPr>
          <p:nvPr/>
        </p:nvSpPr>
        <p:spPr bwMode="auto">
          <a:xfrm>
            <a:off x="4208399" y="3346450"/>
            <a:ext cx="155575" cy="141288"/>
          </a:xfrm>
          <a:custGeom>
            <a:avLst/>
            <a:gdLst>
              <a:gd name="T0" fmla="*/ 0 w 229"/>
              <a:gd name="T1" fmla="*/ 166 h 207"/>
              <a:gd name="T2" fmla="*/ 67 w 229"/>
              <a:gd name="T3" fmla="*/ 0 h 207"/>
              <a:gd name="T4" fmla="*/ 229 w 229"/>
              <a:gd name="T5" fmla="*/ 194 h 207"/>
              <a:gd name="T6" fmla="*/ 163 w 229"/>
              <a:gd name="T7" fmla="*/ 207 h 207"/>
              <a:gd name="T8" fmla="*/ 0 w 229"/>
              <a:gd name="T9" fmla="*/ 166 h 207"/>
              <a:gd name="T10" fmla="*/ 0 w 229"/>
              <a:gd name="T11" fmla="*/ 166 h 207"/>
              <a:gd name="T12" fmla="*/ 0 w 229"/>
              <a:gd name="T13" fmla="*/ 166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9" h="207">
                <a:moveTo>
                  <a:pt x="0" y="166"/>
                </a:moveTo>
                <a:lnTo>
                  <a:pt x="67" y="0"/>
                </a:lnTo>
                <a:lnTo>
                  <a:pt x="229" y="194"/>
                </a:lnTo>
                <a:lnTo>
                  <a:pt x="163" y="207"/>
                </a:lnTo>
                <a:lnTo>
                  <a:pt x="0" y="166"/>
                </a:lnTo>
                <a:lnTo>
                  <a:pt x="0" y="166"/>
                </a:lnTo>
                <a:lnTo>
                  <a:pt x="0" y="166"/>
                </a:lnTo>
                <a:close/>
              </a:path>
            </a:pathLst>
          </a:custGeom>
          <a:solidFill>
            <a:srgbClr val="51284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4" name="Freeform 272"/>
          <p:cNvSpPr>
            <a:spLocks noChangeArrowheads="1"/>
          </p:cNvSpPr>
          <p:nvPr/>
        </p:nvSpPr>
        <p:spPr bwMode="auto">
          <a:xfrm>
            <a:off x="4254437" y="3533775"/>
            <a:ext cx="73025" cy="123825"/>
          </a:xfrm>
          <a:custGeom>
            <a:avLst/>
            <a:gdLst>
              <a:gd name="T0" fmla="*/ 108 w 108"/>
              <a:gd name="T1" fmla="*/ 166 h 179"/>
              <a:gd name="T2" fmla="*/ 0 w 108"/>
              <a:gd name="T3" fmla="*/ 179 h 179"/>
              <a:gd name="T4" fmla="*/ 0 w 108"/>
              <a:gd name="T5" fmla="*/ 0 h 179"/>
              <a:gd name="T6" fmla="*/ 108 w 108"/>
              <a:gd name="T7" fmla="*/ 13 h 179"/>
              <a:gd name="T8" fmla="*/ 108 w 108"/>
              <a:gd name="T9" fmla="*/ 166 h 179"/>
              <a:gd name="T10" fmla="*/ 108 w 108"/>
              <a:gd name="T11" fmla="*/ 166 h 179"/>
              <a:gd name="T12" fmla="*/ 108 w 108"/>
              <a:gd name="T13" fmla="*/ 16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" h="179">
                <a:moveTo>
                  <a:pt x="108" y="166"/>
                </a:moveTo>
                <a:lnTo>
                  <a:pt x="0" y="179"/>
                </a:lnTo>
                <a:lnTo>
                  <a:pt x="0" y="0"/>
                </a:lnTo>
                <a:lnTo>
                  <a:pt x="108" y="13"/>
                </a:lnTo>
                <a:lnTo>
                  <a:pt x="108" y="166"/>
                </a:lnTo>
                <a:lnTo>
                  <a:pt x="108" y="166"/>
                </a:lnTo>
                <a:lnTo>
                  <a:pt x="108" y="166"/>
                </a:lnTo>
                <a:close/>
              </a:path>
            </a:pathLst>
          </a:custGeom>
          <a:solidFill>
            <a:srgbClr val="AD688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5" name="Freeform 273"/>
          <p:cNvSpPr>
            <a:spLocks noChangeArrowheads="1"/>
          </p:cNvSpPr>
          <p:nvPr/>
        </p:nvSpPr>
        <p:spPr bwMode="auto">
          <a:xfrm>
            <a:off x="4254437" y="3690938"/>
            <a:ext cx="206375" cy="153987"/>
          </a:xfrm>
          <a:custGeom>
            <a:avLst/>
            <a:gdLst>
              <a:gd name="T0" fmla="*/ 303 w 303"/>
              <a:gd name="T1" fmla="*/ 75 h 227"/>
              <a:gd name="T2" fmla="*/ 0 w 303"/>
              <a:gd name="T3" fmla="*/ 227 h 227"/>
              <a:gd name="T4" fmla="*/ 0 w 303"/>
              <a:gd name="T5" fmla="*/ 80 h 227"/>
              <a:gd name="T6" fmla="*/ 269 w 303"/>
              <a:gd name="T7" fmla="*/ 0 h 227"/>
              <a:gd name="T8" fmla="*/ 287 w 303"/>
              <a:gd name="T9" fmla="*/ 5 h 227"/>
              <a:gd name="T10" fmla="*/ 303 w 303"/>
              <a:gd name="T11" fmla="*/ 75 h 227"/>
              <a:gd name="T12" fmla="*/ 303 w 303"/>
              <a:gd name="T13" fmla="*/ 75 h 227"/>
              <a:gd name="T14" fmla="*/ 303 w 303"/>
              <a:gd name="T15" fmla="*/ 75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3" h="227">
                <a:moveTo>
                  <a:pt x="303" y="75"/>
                </a:moveTo>
                <a:lnTo>
                  <a:pt x="0" y="227"/>
                </a:lnTo>
                <a:lnTo>
                  <a:pt x="0" y="80"/>
                </a:lnTo>
                <a:lnTo>
                  <a:pt x="269" y="0"/>
                </a:lnTo>
                <a:lnTo>
                  <a:pt x="287" y="5"/>
                </a:lnTo>
                <a:lnTo>
                  <a:pt x="303" y="75"/>
                </a:lnTo>
                <a:lnTo>
                  <a:pt x="303" y="75"/>
                </a:lnTo>
                <a:lnTo>
                  <a:pt x="303" y="75"/>
                </a:lnTo>
                <a:close/>
              </a:path>
            </a:pathLst>
          </a:custGeom>
          <a:solidFill>
            <a:srgbClr val="AD688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6" name="Freeform 274"/>
          <p:cNvSpPr>
            <a:spLocks noChangeArrowheads="1"/>
          </p:cNvSpPr>
          <p:nvPr/>
        </p:nvSpPr>
        <p:spPr bwMode="auto">
          <a:xfrm>
            <a:off x="4143312" y="3711575"/>
            <a:ext cx="111125" cy="133350"/>
          </a:xfrm>
          <a:custGeom>
            <a:avLst/>
            <a:gdLst>
              <a:gd name="T0" fmla="*/ 0 w 161"/>
              <a:gd name="T1" fmla="*/ 0 h 194"/>
              <a:gd name="T2" fmla="*/ 161 w 161"/>
              <a:gd name="T3" fmla="*/ 48 h 194"/>
              <a:gd name="T4" fmla="*/ 161 w 161"/>
              <a:gd name="T5" fmla="*/ 194 h 194"/>
              <a:gd name="T6" fmla="*/ 0 w 161"/>
              <a:gd name="T7" fmla="*/ 114 h 194"/>
              <a:gd name="T8" fmla="*/ 0 w 161"/>
              <a:gd name="T9" fmla="*/ 0 h 194"/>
              <a:gd name="T10" fmla="*/ 0 w 161"/>
              <a:gd name="T11" fmla="*/ 0 h 194"/>
              <a:gd name="T12" fmla="*/ 0 w 161"/>
              <a:gd name="T13" fmla="*/ 0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1" h="194">
                <a:moveTo>
                  <a:pt x="0" y="0"/>
                </a:moveTo>
                <a:lnTo>
                  <a:pt x="161" y="48"/>
                </a:lnTo>
                <a:lnTo>
                  <a:pt x="161" y="194"/>
                </a:lnTo>
                <a:lnTo>
                  <a:pt x="0" y="114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92F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7" name="Freeform 275"/>
          <p:cNvSpPr>
            <a:spLocks noChangeArrowheads="1"/>
          </p:cNvSpPr>
          <p:nvPr/>
        </p:nvSpPr>
        <p:spPr bwMode="auto">
          <a:xfrm>
            <a:off x="4254437" y="3346450"/>
            <a:ext cx="109537" cy="131763"/>
          </a:xfrm>
          <a:custGeom>
            <a:avLst/>
            <a:gdLst>
              <a:gd name="T0" fmla="*/ 161 w 161"/>
              <a:gd name="T1" fmla="*/ 194 h 194"/>
              <a:gd name="T2" fmla="*/ 0 w 161"/>
              <a:gd name="T3" fmla="*/ 146 h 194"/>
              <a:gd name="T4" fmla="*/ 0 w 161"/>
              <a:gd name="T5" fmla="*/ 0 h 194"/>
              <a:gd name="T6" fmla="*/ 161 w 161"/>
              <a:gd name="T7" fmla="*/ 80 h 194"/>
              <a:gd name="T8" fmla="*/ 161 w 161"/>
              <a:gd name="T9" fmla="*/ 194 h 194"/>
              <a:gd name="T10" fmla="*/ 161 w 161"/>
              <a:gd name="T11" fmla="*/ 194 h 194"/>
              <a:gd name="T12" fmla="*/ 161 w 161"/>
              <a:gd name="T13" fmla="*/ 194 h 1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1" h="194">
                <a:moveTo>
                  <a:pt x="161" y="194"/>
                </a:moveTo>
                <a:lnTo>
                  <a:pt x="0" y="146"/>
                </a:lnTo>
                <a:lnTo>
                  <a:pt x="0" y="0"/>
                </a:lnTo>
                <a:lnTo>
                  <a:pt x="161" y="80"/>
                </a:lnTo>
                <a:lnTo>
                  <a:pt x="161" y="194"/>
                </a:lnTo>
                <a:lnTo>
                  <a:pt x="161" y="194"/>
                </a:lnTo>
                <a:lnTo>
                  <a:pt x="161" y="194"/>
                </a:lnTo>
                <a:close/>
              </a:path>
            </a:pathLst>
          </a:custGeom>
          <a:solidFill>
            <a:srgbClr val="AD688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8" name="Freeform 276"/>
          <p:cNvSpPr>
            <a:spLocks noChangeArrowheads="1"/>
          </p:cNvSpPr>
          <p:nvPr/>
        </p:nvSpPr>
        <p:spPr bwMode="auto">
          <a:xfrm>
            <a:off x="4046474" y="3344863"/>
            <a:ext cx="207963" cy="163512"/>
          </a:xfrm>
          <a:custGeom>
            <a:avLst/>
            <a:gdLst>
              <a:gd name="T0" fmla="*/ 0 w 303"/>
              <a:gd name="T1" fmla="*/ 151 h 237"/>
              <a:gd name="T2" fmla="*/ 303 w 303"/>
              <a:gd name="T3" fmla="*/ 0 h 237"/>
              <a:gd name="T4" fmla="*/ 303 w 303"/>
              <a:gd name="T5" fmla="*/ 146 h 237"/>
              <a:gd name="T6" fmla="*/ 0 w 303"/>
              <a:gd name="T7" fmla="*/ 237 h 237"/>
              <a:gd name="T8" fmla="*/ 0 w 303"/>
              <a:gd name="T9" fmla="*/ 151 h 237"/>
              <a:gd name="T10" fmla="*/ 0 w 303"/>
              <a:gd name="T11" fmla="*/ 151 h 237"/>
              <a:gd name="T12" fmla="*/ 0 w 303"/>
              <a:gd name="T13" fmla="*/ 151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3" h="237">
                <a:moveTo>
                  <a:pt x="0" y="151"/>
                </a:moveTo>
                <a:lnTo>
                  <a:pt x="303" y="0"/>
                </a:lnTo>
                <a:lnTo>
                  <a:pt x="303" y="146"/>
                </a:lnTo>
                <a:lnTo>
                  <a:pt x="0" y="237"/>
                </a:lnTo>
                <a:lnTo>
                  <a:pt x="0" y="151"/>
                </a:lnTo>
                <a:lnTo>
                  <a:pt x="0" y="151"/>
                </a:lnTo>
                <a:lnTo>
                  <a:pt x="0" y="151"/>
                </a:lnTo>
                <a:close/>
              </a:path>
            </a:pathLst>
          </a:custGeom>
          <a:solidFill>
            <a:srgbClr val="692F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79" name="Freeform 277"/>
          <p:cNvSpPr>
            <a:spLocks noChangeArrowheads="1"/>
          </p:cNvSpPr>
          <p:nvPr/>
        </p:nvSpPr>
        <p:spPr bwMode="auto">
          <a:xfrm>
            <a:off x="4046474" y="3449638"/>
            <a:ext cx="34925" cy="309562"/>
          </a:xfrm>
          <a:custGeom>
            <a:avLst/>
            <a:gdLst>
              <a:gd name="T0" fmla="*/ 50 w 50"/>
              <a:gd name="T1" fmla="*/ 32 h 454"/>
              <a:gd name="T2" fmla="*/ 0 w 50"/>
              <a:gd name="T3" fmla="*/ 0 h 454"/>
              <a:gd name="T4" fmla="*/ 0 w 50"/>
              <a:gd name="T5" fmla="*/ 428 h 454"/>
              <a:gd name="T6" fmla="*/ 50 w 50"/>
              <a:gd name="T7" fmla="*/ 454 h 454"/>
              <a:gd name="T8" fmla="*/ 50 w 50"/>
              <a:gd name="T9" fmla="*/ 32 h 454"/>
              <a:gd name="T10" fmla="*/ 50 w 50"/>
              <a:gd name="T11" fmla="*/ 32 h 454"/>
              <a:gd name="T12" fmla="*/ 50 w 50"/>
              <a:gd name="T13" fmla="*/ 32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" h="454">
                <a:moveTo>
                  <a:pt x="50" y="32"/>
                </a:moveTo>
                <a:lnTo>
                  <a:pt x="0" y="0"/>
                </a:lnTo>
                <a:lnTo>
                  <a:pt x="0" y="428"/>
                </a:lnTo>
                <a:lnTo>
                  <a:pt x="50" y="454"/>
                </a:lnTo>
                <a:lnTo>
                  <a:pt x="50" y="32"/>
                </a:lnTo>
                <a:lnTo>
                  <a:pt x="50" y="32"/>
                </a:lnTo>
                <a:lnTo>
                  <a:pt x="50" y="32"/>
                </a:lnTo>
                <a:close/>
              </a:path>
            </a:pathLst>
          </a:custGeom>
          <a:solidFill>
            <a:srgbClr val="692F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5459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0" name="Freeform 278"/>
          <p:cNvSpPr>
            <a:spLocks/>
          </p:cNvSpPr>
          <p:nvPr/>
        </p:nvSpPr>
        <p:spPr bwMode="auto">
          <a:xfrm>
            <a:off x="5408549" y="3373438"/>
            <a:ext cx="200025" cy="163512"/>
          </a:xfrm>
          <a:custGeom>
            <a:avLst/>
            <a:gdLst>
              <a:gd name="T0" fmla="*/ 293 w 293"/>
              <a:gd name="T1" fmla="*/ 199 h 239"/>
              <a:gd name="T2" fmla="*/ 253 w 293"/>
              <a:gd name="T3" fmla="*/ 239 h 239"/>
              <a:gd name="T4" fmla="*/ 40 w 293"/>
              <a:gd name="T5" fmla="*/ 239 h 239"/>
              <a:gd name="T6" fmla="*/ 0 w 293"/>
              <a:gd name="T7" fmla="*/ 199 h 239"/>
              <a:gd name="T8" fmla="*/ 0 w 293"/>
              <a:gd name="T9" fmla="*/ 40 h 239"/>
              <a:gd name="T10" fmla="*/ 40 w 293"/>
              <a:gd name="T11" fmla="*/ 0 h 239"/>
              <a:gd name="T12" fmla="*/ 253 w 293"/>
              <a:gd name="T13" fmla="*/ 0 h 239"/>
              <a:gd name="T14" fmla="*/ 293 w 293"/>
              <a:gd name="T15" fmla="*/ 40 h 239"/>
              <a:gd name="T16" fmla="*/ 293 w 293"/>
              <a:gd name="T17" fmla="*/ 199 h 239"/>
              <a:gd name="T18" fmla="*/ 293 w 293"/>
              <a:gd name="T19" fmla="*/ 199 h 239"/>
              <a:gd name="T20" fmla="*/ 293 w 293"/>
              <a:gd name="T21" fmla="*/ 19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3" h="239">
                <a:moveTo>
                  <a:pt x="293" y="199"/>
                </a:moveTo>
                <a:cubicBezTo>
                  <a:pt x="293" y="226"/>
                  <a:pt x="279" y="239"/>
                  <a:pt x="253" y="239"/>
                </a:cubicBezTo>
                <a:lnTo>
                  <a:pt x="40" y="239"/>
                </a:lnTo>
                <a:cubicBezTo>
                  <a:pt x="13" y="239"/>
                  <a:pt x="0" y="226"/>
                  <a:pt x="0" y="199"/>
                </a:cubicBezTo>
                <a:lnTo>
                  <a:pt x="0" y="40"/>
                </a:lnTo>
                <a:cubicBezTo>
                  <a:pt x="0" y="13"/>
                  <a:pt x="13" y="0"/>
                  <a:pt x="40" y="0"/>
                </a:cubicBezTo>
                <a:lnTo>
                  <a:pt x="253" y="0"/>
                </a:lnTo>
                <a:cubicBezTo>
                  <a:pt x="279" y="0"/>
                  <a:pt x="293" y="13"/>
                  <a:pt x="293" y="40"/>
                </a:cubicBezTo>
                <a:lnTo>
                  <a:pt x="293" y="199"/>
                </a:lnTo>
                <a:lnTo>
                  <a:pt x="293" y="199"/>
                </a:lnTo>
                <a:lnTo>
                  <a:pt x="293" y="199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545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1" name="Text Box 279"/>
          <p:cNvSpPr txBox="1">
            <a:spLocks noChangeArrowheads="1"/>
          </p:cNvSpPr>
          <p:nvPr/>
        </p:nvSpPr>
        <p:spPr bwMode="auto">
          <a:xfrm>
            <a:off x="5414899" y="3379788"/>
            <a:ext cx="190500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r>
              <a:rPr lang="en-US" altLang="en-US" sz="800">
                <a:solidFill>
                  <a:srgbClr val="000000"/>
                </a:solidFill>
              </a:rPr>
              <a:t>13</a:t>
            </a:r>
          </a:p>
        </p:txBody>
      </p:sp>
      <p:sp>
        <p:nvSpPr>
          <p:cNvPr id="282" name="Freeform 280"/>
          <p:cNvSpPr>
            <a:spLocks/>
          </p:cNvSpPr>
          <p:nvPr/>
        </p:nvSpPr>
        <p:spPr bwMode="auto">
          <a:xfrm>
            <a:off x="8386699" y="3497263"/>
            <a:ext cx="304800" cy="188912"/>
          </a:xfrm>
          <a:custGeom>
            <a:avLst/>
            <a:gdLst>
              <a:gd name="T0" fmla="*/ 444 w 444"/>
              <a:gd name="T1" fmla="*/ 137 h 275"/>
              <a:gd name="T2" fmla="*/ 268 w 444"/>
              <a:gd name="T3" fmla="*/ 275 h 275"/>
              <a:gd name="T4" fmla="*/ 268 w 444"/>
              <a:gd name="T5" fmla="*/ 219 h 275"/>
              <a:gd name="T6" fmla="*/ 0 w 444"/>
              <a:gd name="T7" fmla="*/ 219 h 275"/>
              <a:gd name="T8" fmla="*/ 0 w 444"/>
              <a:gd name="T9" fmla="*/ 56 h 275"/>
              <a:gd name="T10" fmla="*/ 268 w 444"/>
              <a:gd name="T11" fmla="*/ 56 h 275"/>
              <a:gd name="T12" fmla="*/ 268 w 444"/>
              <a:gd name="T13" fmla="*/ 0 h 275"/>
              <a:gd name="T14" fmla="*/ 444 w 444"/>
              <a:gd name="T15" fmla="*/ 137 h 275"/>
              <a:gd name="T16" fmla="*/ 444 w 444"/>
              <a:gd name="T17" fmla="*/ 137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4" h="275">
                <a:moveTo>
                  <a:pt x="444" y="137"/>
                </a:moveTo>
                <a:lnTo>
                  <a:pt x="268" y="275"/>
                </a:lnTo>
                <a:lnTo>
                  <a:pt x="268" y="219"/>
                </a:lnTo>
                <a:lnTo>
                  <a:pt x="0" y="219"/>
                </a:lnTo>
                <a:lnTo>
                  <a:pt x="0" y="56"/>
                </a:lnTo>
                <a:lnTo>
                  <a:pt x="268" y="56"/>
                </a:lnTo>
                <a:lnTo>
                  <a:pt x="268" y="0"/>
                </a:lnTo>
                <a:lnTo>
                  <a:pt x="444" y="137"/>
                </a:lnTo>
                <a:lnTo>
                  <a:pt x="444" y="137"/>
                </a:lnTo>
                <a:close/>
              </a:path>
            </a:pathLst>
          </a:custGeom>
          <a:solidFill>
            <a:srgbClr val="FFFFFF"/>
          </a:solidFill>
          <a:ln w="10919">
            <a:solidFill>
              <a:srgbClr val="512DA8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283" name="Text Box 281"/>
          <p:cNvSpPr txBox="1">
            <a:spLocks noChangeArrowheads="1"/>
          </p:cNvSpPr>
          <p:nvPr/>
        </p:nvSpPr>
        <p:spPr bwMode="auto">
          <a:xfrm>
            <a:off x="8386699" y="3533775"/>
            <a:ext cx="223838" cy="11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eaLnBrk="1" hangingPunct="1"/>
            <a:endParaRPr lang="en-US" altLang="en-US"/>
          </a:p>
        </p:txBody>
      </p:sp>
      <p:sp>
        <p:nvSpPr>
          <p:cNvPr id="284" name="Rectangle 283"/>
          <p:cNvSpPr/>
          <p:nvPr/>
        </p:nvSpPr>
        <p:spPr>
          <a:xfrm>
            <a:off x="387502" y="4329240"/>
            <a:ext cx="374294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AWS</a:t>
            </a:r>
            <a:b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</a:b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Architecture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423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6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1" fill="hold">
                      <p:stCondLst>
                        <p:cond delay="indefinite"/>
                      </p:stCondLst>
                      <p:childTnLst>
                        <p:par>
                          <p:cTn id="522" fill="hold">
                            <p:stCondLst>
                              <p:cond delay="0"/>
                            </p:stCondLst>
                            <p:childTnLst>
                              <p:par>
                                <p:cTn id="5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6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0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9" fill="hold">
                      <p:stCondLst>
                        <p:cond delay="indefinite"/>
                      </p:stCondLst>
                      <p:childTnLst>
                        <p:par>
                          <p:cTn id="610" fill="hold">
                            <p:stCondLst>
                              <p:cond delay="0"/>
                            </p:stCondLst>
                            <p:childTnLst>
                              <p:par>
                                <p:cTn id="6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9" fill="hold">
                      <p:stCondLst>
                        <p:cond delay="indefinite"/>
                      </p:stCondLst>
                      <p:childTnLst>
                        <p:par>
                          <p:cTn id="700" fill="hold">
                            <p:stCondLst>
                              <p:cond delay="0"/>
                            </p:stCondLst>
                            <p:childTnLst>
                              <p:par>
                                <p:cTn id="7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1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5" fill="hold">
                      <p:stCondLst>
                        <p:cond delay="indefinite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9" fill="hold">
                      <p:stCondLst>
                        <p:cond delay="indefinite"/>
                      </p:stCondLst>
                      <p:childTnLst>
                        <p:par>
                          <p:cTn id="860" fill="hold">
                            <p:stCondLst>
                              <p:cond delay="0"/>
                            </p:stCondLst>
                            <p:childTnLst>
                              <p:par>
                                <p:cTn id="8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1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5" fill="hold">
                      <p:stCondLst>
                        <p:cond delay="indefinite"/>
                      </p:stCondLst>
                      <p:childTnLst>
                        <p:par>
                          <p:cTn id="886" fill="hold">
                            <p:stCondLst>
                              <p:cond delay="0"/>
                            </p:stCondLst>
                            <p:childTnLst>
                              <p:par>
                                <p:cTn id="8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5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6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5" fill="hold">
                      <p:stCondLst>
                        <p:cond delay="indefinite"/>
                      </p:stCondLst>
                      <p:childTnLst>
                        <p:par>
                          <p:cTn id="916" fill="hold">
                            <p:stCondLst>
                              <p:cond delay="0"/>
                            </p:stCondLst>
                            <p:childTnLst>
                              <p:par>
                                <p:cTn id="9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9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0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4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1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1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2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3" fill="hold">
                      <p:stCondLst>
                        <p:cond delay="indefinite"/>
                      </p:stCondLst>
                      <p:childTnLst>
                        <p:par>
                          <p:cTn id="974" fill="hold">
                            <p:stCondLst>
                              <p:cond delay="0"/>
                            </p:stCondLst>
                            <p:childTnLst>
                              <p:par>
                                <p:cTn id="9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1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5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9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0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4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5" fill="hold">
                      <p:stCondLst>
                        <p:cond delay="indefinite"/>
                      </p:stCondLst>
                      <p:childTnLst>
                        <p:par>
                          <p:cTn id="996" fill="hold">
                            <p:stCondLst>
                              <p:cond delay="0"/>
                            </p:stCondLst>
                            <p:childTnLst>
                              <p:par>
                                <p:cTn id="9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5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6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9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0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4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5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6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9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0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5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9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0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4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1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2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6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9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/>
      <p:bldP spid="11" grpId="0"/>
      <p:bldP spid="13" grpId="0"/>
      <p:bldP spid="14" grpId="0" animBg="1"/>
      <p:bldP spid="16" grpId="0" animBg="1"/>
      <p:bldP spid="17" grpId="0"/>
      <p:bldP spid="18" grpId="0" animBg="1"/>
      <p:bldP spid="20" grpId="0" animBg="1"/>
      <p:bldP spid="24" grpId="0" animBg="1"/>
      <p:bldP spid="25" grpId="0"/>
      <p:bldP spid="28" grpId="0" animBg="1"/>
      <p:bldP spid="29" grpId="0"/>
      <p:bldP spid="30" grpId="0" animBg="1"/>
      <p:bldP spid="31" grpId="0"/>
      <p:bldP spid="32" grpId="0" animBg="1"/>
      <p:bldP spid="35" grpId="0" animBg="1"/>
      <p:bldP spid="38" grpId="0"/>
      <p:bldP spid="39" grpId="0" animBg="1"/>
      <p:bldP spid="40" grpId="0"/>
      <p:bldP spid="42" grpId="0"/>
      <p:bldP spid="43" grpId="0" animBg="1"/>
      <p:bldP spid="44" grpId="0" animBg="1"/>
      <p:bldP spid="45" grpId="0" animBg="1"/>
      <p:bldP spid="46" grpId="0"/>
      <p:bldP spid="47" grpId="0" animBg="1"/>
      <p:bldP spid="48" grpId="0"/>
      <p:bldP spid="49" grpId="0" animBg="1"/>
      <p:bldP spid="51" grpId="0"/>
      <p:bldP spid="52" grpId="0" animBg="1"/>
      <p:bldP spid="53" grpId="0"/>
      <p:bldP spid="54" grpId="0" animBg="1"/>
      <p:bldP spid="55" grpId="0"/>
      <p:bldP spid="56" grpId="0" animBg="1"/>
      <p:bldP spid="57" grpId="0" animBg="1"/>
      <p:bldP spid="58" grpId="0"/>
      <p:bldP spid="59" grpId="0" animBg="1"/>
      <p:bldP spid="60" grpId="0"/>
      <p:bldP spid="61" grpId="0" animBg="1"/>
      <p:bldP spid="62" grpId="0"/>
      <p:bldP spid="63" grpId="0" animBg="1"/>
      <p:bldP spid="64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7" grpId="0"/>
      <p:bldP spid="88" grpId="0" animBg="1"/>
      <p:bldP spid="89" grpId="0"/>
      <p:bldP spid="90" grpId="0" animBg="1"/>
      <p:bldP spid="91" grpId="0"/>
      <p:bldP spid="92" grpId="0" animBg="1"/>
      <p:bldP spid="93" grpId="0"/>
      <p:bldP spid="94" grpId="0" animBg="1"/>
      <p:bldP spid="95" grpId="0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/>
      <p:bldP spid="105" grpId="0" animBg="1"/>
      <p:bldP spid="106" grpId="0"/>
      <p:bldP spid="107" grpId="0" animBg="1"/>
      <p:bldP spid="108" grpId="0"/>
      <p:bldP spid="109" grpId="0" animBg="1"/>
      <p:bldP spid="110" grpId="0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/>
      <p:bldP spid="146" grpId="0" animBg="1"/>
      <p:bldP spid="147" grpId="0"/>
      <p:bldP spid="148" grpId="0" animBg="1"/>
      <p:bldP spid="149" grpId="0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/>
      <p:bldP spid="214" grpId="0" animBg="1"/>
      <p:bldP spid="215" grpId="0"/>
      <p:bldP spid="216" grpId="0" animBg="1"/>
      <p:bldP spid="217" grpId="0"/>
      <p:bldP spid="218" grpId="0" animBg="1"/>
      <p:bldP spid="219" grpId="0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5" grpId="0"/>
      <p:bldP spid="236" grpId="0" animBg="1"/>
      <p:bldP spid="237" grpId="0"/>
      <p:bldP spid="238" grpId="0" animBg="1"/>
      <p:bldP spid="239" grpId="0"/>
      <p:bldP spid="240" grpId="0" animBg="1"/>
      <p:bldP spid="241" grpId="0"/>
      <p:bldP spid="242" grpId="0" animBg="1"/>
      <p:bldP spid="243" grpId="0" animBg="1"/>
      <p:bldP spid="244" grpId="0"/>
      <p:bldP spid="245" grpId="0" animBg="1"/>
      <p:bldP spid="246" grpId="0"/>
      <p:bldP spid="247" grpId="0" animBg="1"/>
      <p:bldP spid="248" grpId="0"/>
      <p:bldP spid="249" grpId="0" animBg="1"/>
      <p:bldP spid="250" grpId="0"/>
      <p:bldP spid="251" grpId="0" animBg="1"/>
      <p:bldP spid="252" grpId="0"/>
      <p:bldP spid="253" grpId="0" animBg="1"/>
      <p:bldP spid="254" grpId="0" animBg="1"/>
      <p:bldP spid="255" grpId="0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78" grpId="0" animBg="1"/>
      <p:bldP spid="279" grpId="0" animBg="1"/>
      <p:bldP spid="280" grpId="0" animBg="1"/>
      <p:bldP spid="281" grpId="0"/>
      <p:bldP spid="282" grpId="0" animBg="1"/>
      <p:bldP spid="283" grpId="0"/>
      <p:bldP spid="28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anvas 46"/>
          <p:cNvGrpSpPr/>
          <p:nvPr/>
        </p:nvGrpSpPr>
        <p:grpSpPr>
          <a:xfrm>
            <a:off x="1600200" y="1051560"/>
            <a:ext cx="8705088" cy="5376672"/>
            <a:chOff x="0" y="0"/>
            <a:chExt cx="6134100" cy="318516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6134100" cy="3185160"/>
            </a:xfrm>
            <a:prstGeom prst="rect">
              <a:avLst/>
            </a:prstGeom>
          </p:spPr>
        </p:sp>
        <p:sp>
          <p:nvSpPr>
            <p:cNvPr id="6" name="Rounded Rectangular Callout 5"/>
            <p:cNvSpPr/>
            <p:nvPr/>
          </p:nvSpPr>
          <p:spPr>
            <a:xfrm>
              <a:off x="2118360" y="182880"/>
              <a:ext cx="3253740" cy="1501140"/>
            </a:xfrm>
            <a:prstGeom prst="wedgeRoundRectCallout">
              <a:avLst>
                <a:gd name="adj1" fmla="val -65564"/>
                <a:gd name="adj2" fmla="val -15165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lvl="0" indent="-342900">
                <a:lnSpc>
                  <a:spcPct val="107000"/>
                </a:lnSpc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IN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Length vs Date</a:t>
              </a:r>
            </a:p>
            <a:p>
              <a:pPr marL="342900" lvl="0" indent="-342900">
                <a:lnSpc>
                  <a:spcPct val="107000"/>
                </a:lnSpc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IN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Likes vs Date</a:t>
              </a:r>
            </a:p>
            <a:p>
              <a:pPr marL="342900" lvl="0" indent="-342900">
                <a:lnSpc>
                  <a:spcPct val="107000"/>
                </a:lnSpc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IN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Retweets vs Date</a:t>
              </a:r>
            </a:p>
            <a:p>
              <a:pPr marL="342900" lvl="0" indent="-342900">
                <a:lnSpc>
                  <a:spcPct val="107000"/>
                </a:lnSpc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IN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Length vs No. of Tweets</a:t>
              </a:r>
            </a:p>
            <a:p>
              <a:pPr marL="342900" lvl="0" indent="-342900">
                <a:lnSpc>
                  <a:spcPct val="107000"/>
                </a:lnSpc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IN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Source of Tweets</a:t>
              </a:r>
            </a:p>
            <a:p>
              <a:pPr marL="342900" lvl="0" indent="-342900">
                <a:lnSpc>
                  <a:spcPct val="107000"/>
                </a:lnSpc>
                <a:spcAft>
                  <a:spcPts val="800"/>
                </a:spcAft>
                <a:buFont typeface="Symbol" panose="05050102010706020507" pitchFamily="18" charset="2"/>
                <a:buChar char=""/>
              </a:pPr>
              <a:r>
                <a:rPr lang="en-IN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Languages Used for Tweets</a:t>
              </a:r>
            </a:p>
          </p:txBody>
        </p:sp>
        <p:sp>
          <p:nvSpPr>
            <p:cNvPr id="7" name="Text Box 49"/>
            <p:cNvSpPr txBox="1"/>
            <p:nvPr/>
          </p:nvSpPr>
          <p:spPr>
            <a:xfrm>
              <a:off x="481556" y="441960"/>
              <a:ext cx="1034824" cy="761763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Chart Based Analysis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1667977" y="340574"/>
            <a:ext cx="26997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Modules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>
          <a:xfrm flipH="1">
            <a:off x="2411233" y="4357313"/>
            <a:ext cx="4617481" cy="1697896"/>
          </a:xfrm>
          <a:prstGeom prst="wedgeRoundRectCallout">
            <a:avLst>
              <a:gd name="adj1" fmla="val -65564"/>
              <a:gd name="adj2" fmla="val -1516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IN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Based on:</a:t>
            </a:r>
          </a:p>
          <a:p>
            <a:pPr marL="342900" lvl="0" indent="-342900">
              <a:lnSpc>
                <a:spcPct val="106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Polarity (sentimental analysis)</a:t>
            </a:r>
            <a:endParaRPr lang="en-IN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Taxonomy </a:t>
            </a:r>
            <a:endParaRPr lang="en-IN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6000"/>
              </a:lnSpc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Emotions</a:t>
            </a:r>
          </a:p>
        </p:txBody>
      </p:sp>
      <p:sp>
        <p:nvSpPr>
          <p:cNvPr id="14" name="Text Box 49"/>
          <p:cNvSpPr txBox="1"/>
          <p:nvPr/>
        </p:nvSpPr>
        <p:spPr>
          <a:xfrm flipH="1">
            <a:off x="7943798" y="4558257"/>
            <a:ext cx="1718777" cy="1276284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IN" sz="24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Advance </a:t>
            </a:r>
            <a:r>
              <a: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44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306834" y="1853346"/>
            <a:ext cx="9392589" cy="2728080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n/>
                <a:solidFill>
                  <a:schemeClr val="accent3"/>
                </a:solidFill>
              </a:rPr>
              <a:t>Anaconda Development Kit (For Backend Code)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Android Studio (For Frontend Code)	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Firebase (For Authorization)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AWS (Amazon Web Services)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FileZilla and Putty Tool (For SSH Connections)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69443" y="685165"/>
            <a:ext cx="6403157" cy="66950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Technical Specification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6097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336330" y="1109568"/>
            <a:ext cx="9606972" cy="5555181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n/>
                <a:solidFill>
                  <a:schemeClr val="accent3"/>
                </a:solidFill>
              </a:rPr>
              <a:t>Writing the backend code in python for producing final results in JSON format.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Creating a EC2 instance, which runs my backend code.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Creating a S3 bucket which gives read/write permissions to the output JSON files.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Creating a Lambda Function in order to invoke the EC2 server and run the code on it.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Creating the frontend in Android and connect to AWS using </a:t>
            </a:r>
            <a:r>
              <a:rPr lang="en-IN" b="1" dirty="0" err="1" smtClean="0">
                <a:ln/>
                <a:solidFill>
                  <a:schemeClr val="accent3"/>
                </a:solidFill>
              </a:rPr>
              <a:t>Cognito</a:t>
            </a:r>
            <a:r>
              <a:rPr lang="en-IN" b="1" dirty="0" smtClean="0">
                <a:ln/>
                <a:solidFill>
                  <a:schemeClr val="accent3"/>
                </a:solidFill>
              </a:rPr>
              <a:t> and IAM roles.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Fetching data from S3 and displaying final output in android app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A review paper under process for </a:t>
            </a:r>
            <a:r>
              <a:rPr lang="en-IN" b="1" dirty="0" smtClean="0">
                <a:ln/>
                <a:solidFill>
                  <a:schemeClr val="accent3"/>
                </a:solidFill>
              </a:rPr>
              <a:t>publication (IJITEE)</a:t>
            </a:r>
            <a:endParaRPr lang="en-IN" b="1" dirty="0" smtClean="0">
              <a:ln/>
              <a:solidFill>
                <a:schemeClr val="accent3"/>
              </a:solidFill>
            </a:endParaRPr>
          </a:p>
          <a:p>
            <a:endParaRPr lang="en-IN" b="1" dirty="0" smtClean="0">
              <a:ln/>
              <a:solidFill>
                <a:schemeClr val="accent3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612977" y="506056"/>
            <a:ext cx="5053679" cy="66950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Milestones Achieved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876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69443" y="685165"/>
            <a:ext cx="6403157" cy="66950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Project Constraints</a:t>
            </a:r>
            <a:endParaRPr lang="en-IN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06834" y="1853346"/>
            <a:ext cx="9392589" cy="3701880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n/>
                <a:solidFill>
                  <a:schemeClr val="accent3"/>
                </a:solidFill>
              </a:rPr>
              <a:t>Time Constraint - Because of the 2 algorithms involved and real-time </a:t>
            </a:r>
            <a:r>
              <a:rPr lang="en-IN" b="1" dirty="0" err="1" smtClean="0">
                <a:ln/>
                <a:solidFill>
                  <a:schemeClr val="accent3"/>
                </a:solidFill>
              </a:rPr>
              <a:t>fetcing</a:t>
            </a:r>
            <a:r>
              <a:rPr lang="en-IN" b="1" dirty="0" smtClean="0">
                <a:ln/>
                <a:solidFill>
                  <a:schemeClr val="accent3"/>
                </a:solidFill>
              </a:rPr>
              <a:t> of twitter data </a:t>
            </a:r>
            <a:r>
              <a:rPr lang="en-IN" b="1" dirty="0" err="1" smtClean="0">
                <a:ln/>
                <a:solidFill>
                  <a:schemeClr val="accent3"/>
                </a:solidFill>
              </a:rPr>
              <a:t>everytime</a:t>
            </a:r>
            <a:r>
              <a:rPr lang="en-IN" b="1" dirty="0" smtClean="0">
                <a:ln/>
                <a:solidFill>
                  <a:schemeClr val="accent3"/>
                </a:solidFill>
              </a:rPr>
              <a:t>, it takes between 1 -2 minutes to execute the code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Solution - To resolve it, I store the files </a:t>
            </a:r>
            <a:r>
              <a:rPr lang="en-IN" b="1" dirty="0" err="1" smtClean="0">
                <a:ln/>
                <a:solidFill>
                  <a:schemeClr val="accent3"/>
                </a:solidFill>
              </a:rPr>
              <a:t>everytime</a:t>
            </a:r>
            <a:r>
              <a:rPr lang="en-IN" b="1" dirty="0" smtClean="0">
                <a:ln/>
                <a:solidFill>
                  <a:schemeClr val="accent3"/>
                </a:solidFill>
              </a:rPr>
              <a:t> on the local storage of the phone, so that the user need not execute again and get the results in the  future.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Space Constraint – To resolve time constraint, user needs to give storage access to the app on phone.</a:t>
            </a:r>
          </a:p>
        </p:txBody>
      </p:sp>
    </p:spTree>
    <p:extLst>
      <p:ext uri="{BB962C8B-B14F-4D97-AF65-F5344CB8AC3E}">
        <p14:creationId xmlns:p14="http://schemas.microsoft.com/office/powerpoint/2010/main" val="48010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41929" y="314715"/>
            <a:ext cx="59220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Sample Screenshots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01" y="1435511"/>
            <a:ext cx="2618325" cy="465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50" y="1435511"/>
            <a:ext cx="2618325" cy="465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599" y="1435511"/>
            <a:ext cx="2618325" cy="4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8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41929" y="314715"/>
            <a:ext cx="59220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Sample Screenshots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141" y="1641986"/>
            <a:ext cx="2618807" cy="46556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439" y="1641986"/>
            <a:ext cx="2618325" cy="465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55" y="1641986"/>
            <a:ext cx="2618325" cy="4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1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9" y="1504336"/>
            <a:ext cx="2618325" cy="465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737" y="1504336"/>
            <a:ext cx="2618325" cy="465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756" y="1504336"/>
            <a:ext cx="2618325" cy="4654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41929" y="314715"/>
            <a:ext cx="59220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Sample Screenshots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391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41929" y="314715"/>
            <a:ext cx="59220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Sample Screenshots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45" y="1552760"/>
            <a:ext cx="2618325" cy="465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400" y="1552760"/>
            <a:ext cx="2618325" cy="465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55" y="1552760"/>
            <a:ext cx="2618325" cy="4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2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5668" y="1064668"/>
            <a:ext cx="5439267" cy="88667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Signature of Guide</a:t>
            </a:r>
            <a:endParaRPr lang="en-IN" sz="5400" b="1" dirty="0"/>
          </a:p>
        </p:txBody>
      </p:sp>
      <p:sp>
        <p:nvSpPr>
          <p:cNvPr id="5" name="Rectangle 4"/>
          <p:cNvSpPr/>
          <p:nvPr/>
        </p:nvSpPr>
        <p:spPr>
          <a:xfrm>
            <a:off x="565608" y="2771481"/>
            <a:ext cx="4609707" cy="16873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41" y="3063710"/>
            <a:ext cx="3440839" cy="100767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938887" y="1064668"/>
            <a:ext cx="5910647" cy="95682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Signature of Student</a:t>
            </a:r>
          </a:p>
          <a:p>
            <a:pPr algn="ctr"/>
            <a:endParaRPr lang="en-IN" sz="5400" b="1" dirty="0"/>
          </a:p>
        </p:txBody>
      </p:sp>
      <p:sp>
        <p:nvSpPr>
          <p:cNvPr id="7" name="Rectangle 6"/>
          <p:cNvSpPr/>
          <p:nvPr/>
        </p:nvSpPr>
        <p:spPr>
          <a:xfrm>
            <a:off x="6625509" y="2771481"/>
            <a:ext cx="4609707" cy="16873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590" y="3012112"/>
            <a:ext cx="2339543" cy="10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3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05667" y="685165"/>
            <a:ext cx="5291665" cy="66950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Why rating politicians?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78933" y="1730798"/>
            <a:ext cx="10515600" cy="4351338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n/>
                <a:solidFill>
                  <a:schemeClr val="accent3"/>
                </a:solidFill>
              </a:rPr>
              <a:t>More claims, less work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Buying of votes, of poor section of society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False claims and promises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No awareness of societal problems at root level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Winning under image of their party/leader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Blaming others for their work, rather than putting efforts themselves</a:t>
            </a:r>
          </a:p>
        </p:txBody>
      </p:sp>
    </p:spTree>
    <p:extLst>
      <p:ext uri="{BB962C8B-B14F-4D97-AF65-F5344CB8AC3E}">
        <p14:creationId xmlns:p14="http://schemas.microsoft.com/office/powerpoint/2010/main" val="204425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17521" y="1137920"/>
            <a:ext cx="585216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Thank You</a:t>
            </a:r>
            <a:endParaRPr lang="en-US" sz="9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Picture 4" descr="File:Oxygen480-emotes-face-&lt;strong&gt;smile&lt;/strong&gt;.svg - Wikimedia Commons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411" y="2578100"/>
            <a:ext cx="3040379" cy="30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8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00200" y="685165"/>
            <a:ext cx="5977467" cy="66950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to rate politicians?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78933" y="1730798"/>
            <a:ext cx="10515600" cy="4351338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n/>
                <a:solidFill>
                  <a:schemeClr val="accent3"/>
                </a:solidFill>
              </a:rPr>
              <a:t>Investigating on the work done by the politician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Determining how many of the claims appear to be true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What is his public liking and image?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Discussing with family and friends before voting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Seeing the public liking towards his/her work</a:t>
            </a:r>
          </a:p>
        </p:txBody>
      </p:sp>
    </p:spTree>
    <p:extLst>
      <p:ext uri="{BB962C8B-B14F-4D97-AF65-F5344CB8AC3E}">
        <p14:creationId xmlns:p14="http://schemas.microsoft.com/office/powerpoint/2010/main" val="343180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00200" y="685165"/>
            <a:ext cx="8525933" cy="66950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to investigate and discuss?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78933" y="1730798"/>
            <a:ext cx="10515600" cy="4351338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>
                <a:ln/>
                <a:solidFill>
                  <a:schemeClr val="accent3"/>
                </a:solidFill>
              </a:rPr>
              <a:t>One way is face to face, but that’s difficult in today’s digital world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Other way is to follow up electronic media like news channels &amp; print media. 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One rising media with powerful widespread technology and huge impact on public debate is social media.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These social network sites have the potential for increasing political participation.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Provide freedom of speech and easy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66913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-Point Star 3"/>
          <p:cNvSpPr/>
          <p:nvPr/>
        </p:nvSpPr>
        <p:spPr>
          <a:xfrm>
            <a:off x="3502152" y="1474025"/>
            <a:ext cx="5404104" cy="4105656"/>
          </a:xfrm>
          <a:prstGeom prst="star5">
            <a:avLst>
              <a:gd name="adj" fmla="val 27760"/>
              <a:gd name="hf" fmla="val 105146"/>
              <a:gd name="vf" fmla="val 1105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Social Media plays a crucial role for sharing public opinions</a:t>
            </a:r>
          </a:p>
        </p:txBody>
      </p:sp>
      <p:sp>
        <p:nvSpPr>
          <p:cNvPr id="5" name="AutoShape 2" descr="Image result for facebook icon images"/>
          <p:cNvSpPr>
            <a:spLocks noChangeAspect="1" noChangeArrowheads="1"/>
          </p:cNvSpPr>
          <p:nvPr/>
        </p:nvSpPr>
        <p:spPr bwMode="auto">
          <a:xfrm>
            <a:off x="439038" y="1291145"/>
            <a:ext cx="1856105" cy="185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 descr="Image result for facebook icon images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3" t="7956" r="16031" b="9438"/>
          <a:stretch/>
        </p:blipFill>
        <p:spPr bwMode="auto">
          <a:xfrm>
            <a:off x="2221992" y="2274064"/>
            <a:ext cx="1089757" cy="110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witter icon images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304" y="2108424"/>
            <a:ext cx="1097280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hatsapp icon images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7" t="5119" r="13033" b="11909"/>
          <a:stretch/>
        </p:blipFill>
        <p:spPr bwMode="auto">
          <a:xfrm>
            <a:off x="5683676" y="267017"/>
            <a:ext cx="1041055" cy="10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nstagram icon images&quot;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t="4090" r="18640" b="9166"/>
          <a:stretch/>
        </p:blipFill>
        <p:spPr bwMode="auto">
          <a:xfrm>
            <a:off x="3246120" y="5321808"/>
            <a:ext cx="1115170" cy="110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reddit icon images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607" y="5321808"/>
            <a:ext cx="1146697" cy="114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41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400" y="81216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Twitter is the major platform used for sharing political opinions.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400" y="2272665"/>
            <a:ext cx="10515600" cy="4351338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IN" b="1" dirty="0">
                <a:ln/>
                <a:solidFill>
                  <a:schemeClr val="accent3"/>
                </a:solidFill>
              </a:rPr>
              <a:t>One of important </a:t>
            </a:r>
            <a:r>
              <a:rPr lang="en-IN" b="1" dirty="0" smtClean="0">
                <a:ln/>
                <a:solidFill>
                  <a:schemeClr val="accent3"/>
                </a:solidFill>
              </a:rPr>
              <a:t>microblogging site </a:t>
            </a:r>
            <a:r>
              <a:rPr lang="en-IN" b="1" dirty="0">
                <a:ln/>
                <a:solidFill>
                  <a:schemeClr val="accent3"/>
                </a:solidFill>
              </a:rPr>
              <a:t>receiving around 500 million tweets every </a:t>
            </a:r>
            <a:r>
              <a:rPr lang="en-IN" b="1" dirty="0" smtClean="0">
                <a:ln/>
                <a:solidFill>
                  <a:schemeClr val="accent3"/>
                </a:solidFill>
              </a:rPr>
              <a:t>day.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Every Political Party and political leader has a twitter handle.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All youths participate well on this platform.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Also reaches wide Audience.</a:t>
            </a:r>
          </a:p>
          <a:p>
            <a:r>
              <a:rPr lang="en-IN" b="1" dirty="0" smtClean="0">
                <a:ln/>
                <a:solidFill>
                  <a:schemeClr val="accent3"/>
                </a:solidFill>
              </a:rPr>
              <a:t>Can easily guess which political leader is upraised much by public, by seeing factors like likes and retweets.</a:t>
            </a:r>
            <a:endParaRPr lang="en-IN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5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5601" y="487818"/>
            <a:ext cx="112907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What if you can’t find time for scrolling </a:t>
            </a:r>
            <a:b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through the feeds?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 descr="Free Images : marketing, idea, creative, &lt;strong&gt;solution&lt;/strong&gt;, inspiration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775" y="2682046"/>
            <a:ext cx="3810468" cy="25244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04207" y="2843165"/>
            <a:ext cx="35649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Sentimental</a:t>
            </a:r>
            <a:b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Analysis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04207" y="4871940"/>
            <a:ext cx="397721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Determines </a:t>
            </a:r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public opinion</a:t>
            </a:r>
          </a:p>
          <a:p>
            <a:r>
              <a:rPr lang="en-I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through </a:t>
            </a:r>
            <a:r>
              <a:rPr lang="en-IN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NLP(Natural Language Processing).</a:t>
            </a:r>
            <a:endParaRPr lang="en-US" sz="6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049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216399" y="685165"/>
            <a:ext cx="3659239" cy="104563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5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Objective</a:t>
            </a:r>
            <a:endParaRPr lang="en-IN" sz="5400" b="1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78933" y="1730798"/>
            <a:ext cx="10515600" cy="2728080"/>
          </a:xfrm>
          <a:prstGeom prst="rect">
            <a:avLst/>
          </a:prstGeo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ln/>
                <a:solidFill>
                  <a:schemeClr val="accent3"/>
                </a:solidFill>
              </a:rPr>
              <a:t>Help </a:t>
            </a:r>
            <a:r>
              <a:rPr lang="en-US" b="1" dirty="0">
                <a:ln/>
                <a:solidFill>
                  <a:schemeClr val="accent3"/>
                </a:solidFill>
              </a:rPr>
              <a:t>a common user to easily get a public opinion of a politician based on their recent news </a:t>
            </a:r>
            <a:r>
              <a:rPr lang="en-US" b="1" dirty="0" smtClean="0">
                <a:ln/>
                <a:solidFill>
                  <a:schemeClr val="accent3"/>
                </a:solidFill>
              </a:rPr>
              <a:t>feed</a:t>
            </a:r>
          </a:p>
          <a:p>
            <a:r>
              <a:rPr lang="en-US" b="1" dirty="0" smtClean="0">
                <a:ln/>
                <a:solidFill>
                  <a:schemeClr val="accent3"/>
                </a:solidFill>
              </a:rPr>
              <a:t>Saving the valuable time of user, which was earlier killed </a:t>
            </a:r>
            <a:r>
              <a:rPr lang="en-US" b="1" dirty="0">
                <a:ln/>
                <a:solidFill>
                  <a:schemeClr val="accent3"/>
                </a:solidFill>
              </a:rPr>
              <a:t>by </a:t>
            </a:r>
            <a:r>
              <a:rPr lang="en-US" b="1" dirty="0" smtClean="0">
                <a:ln/>
                <a:solidFill>
                  <a:schemeClr val="accent3"/>
                </a:solidFill>
              </a:rPr>
              <a:t>scrolling </a:t>
            </a:r>
            <a:r>
              <a:rPr lang="en-US" b="1" dirty="0">
                <a:ln/>
                <a:solidFill>
                  <a:schemeClr val="accent3"/>
                </a:solidFill>
              </a:rPr>
              <a:t>through </a:t>
            </a:r>
            <a:r>
              <a:rPr lang="en-US" b="1" dirty="0" smtClean="0">
                <a:ln/>
                <a:solidFill>
                  <a:schemeClr val="accent3"/>
                </a:solidFill>
              </a:rPr>
              <a:t>the politician’s </a:t>
            </a:r>
            <a:r>
              <a:rPr lang="en-US" b="1" dirty="0">
                <a:ln/>
                <a:solidFill>
                  <a:schemeClr val="accent3"/>
                </a:solidFill>
              </a:rPr>
              <a:t>original feeds and </a:t>
            </a:r>
            <a:r>
              <a:rPr lang="en-US" b="1" dirty="0" err="1">
                <a:ln/>
                <a:solidFill>
                  <a:schemeClr val="accent3"/>
                </a:solidFill>
              </a:rPr>
              <a:t>analysing</a:t>
            </a:r>
            <a:r>
              <a:rPr lang="en-US" b="1" dirty="0">
                <a:ln/>
                <a:solidFill>
                  <a:schemeClr val="accent3"/>
                </a:solidFill>
              </a:rPr>
              <a:t> them </a:t>
            </a:r>
            <a:r>
              <a:rPr lang="en-US" b="1" dirty="0" smtClean="0">
                <a:ln/>
                <a:solidFill>
                  <a:schemeClr val="accent3"/>
                </a:solidFill>
              </a:rPr>
              <a:t>individually</a:t>
            </a:r>
          </a:p>
          <a:p>
            <a:r>
              <a:rPr lang="en-US" b="1" dirty="0" smtClean="0">
                <a:ln/>
                <a:solidFill>
                  <a:schemeClr val="accent3"/>
                </a:solidFill>
              </a:rPr>
              <a:t>Design an app for easy interaction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1807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1069</Words>
  <Application>Microsoft Office PowerPoint</Application>
  <PresentationFormat>Widescreen</PresentationFormat>
  <Paragraphs>201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Twitter is the major platform used for sharing political opinions.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Peeyush Goel</dc:creator>
  <cp:lastModifiedBy>Peeyush Goel</cp:lastModifiedBy>
  <cp:revision>49</cp:revision>
  <dcterms:created xsi:type="dcterms:W3CDTF">2020-01-18T20:14:42Z</dcterms:created>
  <dcterms:modified xsi:type="dcterms:W3CDTF">2020-05-22T05:34:03Z</dcterms:modified>
</cp:coreProperties>
</file>